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68.svg" ContentType="image/svg+xml"/>
  <Override PartName="/ppt/media/image70.svg" ContentType="image/svg+xml"/>
  <Override PartName="/ppt/media/image7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6"/>
  </p:notesMasterIdLst>
  <p:handoutMasterIdLst>
    <p:handoutMasterId r:id="rId47"/>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316" r:id="rId22"/>
    <p:sldId id="10170" r:id="rId23"/>
    <p:sldId id="391" r:id="rId24"/>
    <p:sldId id="286" r:id="rId25"/>
    <p:sldId id="293" r:id="rId26"/>
    <p:sldId id="289" r:id="rId27"/>
    <p:sldId id="10171" r:id="rId28"/>
    <p:sldId id="9697" r:id="rId29"/>
    <p:sldId id="9698" r:id="rId30"/>
    <p:sldId id="10164" r:id="rId31"/>
    <p:sldId id="10165" r:id="rId32"/>
    <p:sldId id="437" r:id="rId33"/>
    <p:sldId id="10303" r:id="rId34"/>
    <p:sldId id="10312" r:id="rId35"/>
    <p:sldId id="446" r:id="rId36"/>
    <p:sldId id="10258" r:id="rId37"/>
    <p:sldId id="448" r:id="rId38"/>
    <p:sldId id="10201" r:id="rId39"/>
    <p:sldId id="9495" r:id="rId40"/>
    <p:sldId id="582" r:id="rId41"/>
    <p:sldId id="583" r:id="rId42"/>
    <p:sldId id="10167" r:id="rId43"/>
    <p:sldId id="584" r:id="rId44"/>
    <p:sldId id="48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316"/>
            <p14:sldId id="10170"/>
            <p14:sldId id="391"/>
            <p14:sldId id="286"/>
            <p14:sldId id="293"/>
            <p14:sldId id="289"/>
            <p14:sldId id="10171"/>
            <p14:sldId id="9697"/>
            <p14:sldId id="9698"/>
            <p14:sldId id="10164"/>
            <p14:sldId id="10165"/>
            <p14:sldId id="437"/>
            <p14:sldId id="10303"/>
            <p14:sldId id="10312"/>
            <p14:sldId id="446"/>
            <p14:sldId id="10258"/>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EEA1F1-FBAB-29E2-6BFF-DB9846D4360E}" name="Akshay Arya" initials="AA" userId="S::akshay.arya@skyquestt.com::611a6814-055e-4dec-8773-237e1bf650f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5" autoAdjust="0"/>
    <p:restoredTop sz="94249" autoAdjust="0"/>
  </p:normalViewPr>
  <p:slideViewPr>
    <p:cSldViewPr snapToGrid="0">
      <p:cViewPr varScale="1">
        <p:scale>
          <a:sx n="80" d="100"/>
          <a:sy n="80" d="100"/>
        </p:scale>
        <p:origin x="821"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esProps" Target="presProps.xml"/><Relationship Id="rId49" Type="http://schemas.openxmlformats.org/officeDocument/2006/relationships/viewProps" Target="viewProps.xml"/><Relationship Id="rId50" Type="http://schemas.openxmlformats.org/officeDocument/2006/relationships/theme" Target="theme/theme1.xml"/><Relationship Id="rId51" Type="http://schemas.openxmlformats.org/officeDocument/2006/relationships/tableStyles" Target="tableStyles.xml"/><Relationship Id="rId52" Type="http://schemas.microsoft.com/office/2018/10/relationships/authors" Target="author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https://skyquestt-my.sharepoint.com/personal/prachi_mishra_skyquestt_com/Documents/Desktop/Big%20Data%20Market/CP_Big%20Data%20Market.xlsx" TargetMode="Externa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C:\Users\Akshay%20Arya\Downloads\drggfd.csv" TargetMode="Externa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numRef>
              <c:f>'Microsoft Corporation'!$I$8:$K$8</c:f>
              <c:numCache>
                <c:formatCode>General</c:formatCode>
                <c:ptCount val="3"/>
                <c:pt idx="0">
                  <c:v>2022</c:v>
                </c:pt>
                <c:pt idx="1">
                  <c:v>2023</c:v>
                </c:pt>
                <c:pt idx="2">
                  <c:v>2024</c:v>
                </c:pt>
              </c:numCache>
            </c:numRef>
          </c:cat>
          <c:val>
            <c:numRef>
              <c:f>'Microsoft Corporation'!$I$9:$K$9</c:f>
              <c:numCache>
                <c:formatCode>0.00</c:formatCode>
                <c:ptCount val="3"/>
                <c:pt idx="0">
                  <c:v>198.27</c:v>
                </c:pt>
                <c:pt idx="1">
                  <c:v>211.91499999999999</c:v>
                </c:pt>
                <c:pt idx="2">
                  <c:v>245.12200000000001</c:v>
                </c:pt>
              </c:numCache>
            </c:numRef>
          </c:val>
          <c:extLst>
            <c:ext xmlns:c16="http://schemas.microsoft.com/office/drawing/2014/chart" uri="{C3380CC4-5D6E-409C-BE32-E72D297353CC}">
              <c16:uniqueId val="{00000000-0A4F-498B-B4A9-8A15BD18D97B}"/>
            </c:ext>
          </c:extLst>
        </c:ser>
        <c:dLbls>
          <c:showLegendKey val="0"/>
          <c:showVal val="0"/>
          <c:showCatName val="0"/>
          <c:showSerName val="0"/>
          <c:showPercent val="0"/>
          <c:showBubbleSize val="0"/>
        </c:dLbls>
        <c:gapWidth val="219"/>
        <c:overlap val="-27"/>
        <c:axId val="521009864"/>
        <c:axId val="521013824"/>
      </c:barChart>
      <c:catAx>
        <c:axId val="521009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521013824"/>
        <c:crosses val="autoZero"/>
        <c:auto val="1"/>
        <c:lblAlgn val="ctr"/>
        <c:lblOffset val="100"/>
        <c:noMultiLvlLbl val="0"/>
      </c:catAx>
      <c:valAx>
        <c:axId val="521013824"/>
        <c:scaling>
          <c:orientation val="minMax"/>
        </c:scaling>
        <c:delete val="1"/>
        <c:axPos val="l"/>
        <c:numFmt formatCode="0.00" sourceLinked="1"/>
        <c:majorTickMark val="none"/>
        <c:minorTickMark val="none"/>
        <c:tickLblPos val="nextTo"/>
        <c:crossAx val="521009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B37-4DBA-9343-E9B9793E67B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B37-4DBA-9343-E9B9793E67B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B37-4DBA-9343-E9B9793E67B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B37-4DBA-9343-E9B9793E67B1}"/>
              </c:ext>
            </c:extLst>
          </c:dPt>
          <c:cat>
            <c:strRef>
              <c:f>drggfd!$E$26:$E$29</c:f>
              <c:strCache>
                <c:ptCount val="4"/>
                <c:pt idx="0">
                  <c:v>Segment 1</c:v>
                </c:pt>
                <c:pt idx="1">
                  <c:v>Segment 2</c:v>
                </c:pt>
                <c:pt idx="2">
                  <c:v>Segment 3</c:v>
                </c:pt>
                <c:pt idx="3">
                  <c:v>Segment 4</c:v>
                </c:pt>
              </c:strCache>
            </c:strRef>
          </c:cat>
          <c:val>
            <c:numRef>
              <c:f>drggfd!$F$26:$F$29</c:f>
              <c:numCache>
                <c:formatCode>General</c:formatCode>
                <c:ptCount val="4"/>
                <c:pt idx="0">
                  <c:v>10</c:v>
                </c:pt>
                <c:pt idx="1">
                  <c:v>7</c:v>
                </c:pt>
                <c:pt idx="2">
                  <c:v>4</c:v>
                </c:pt>
                <c:pt idx="3">
                  <c:v>2</c:v>
                </c:pt>
              </c:numCache>
            </c:numRef>
          </c:val>
          <c:extLst>
            <c:ext xmlns:c16="http://schemas.microsoft.com/office/drawing/2014/chart" uri="{C3380CC4-5D6E-409C-BE32-E72D297353CC}">
              <c16:uniqueId val="{00000008-5B37-4DBA-9343-E9B9793E67B1}"/>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18-09-2025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18-09-2025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516FD7-15E5-4D51-AC1F-DE17248223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594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6.png"/><Relationship Id="rId4" Type="http://schemas.microsoft.com/office/2007/relationships/hdphoto" Target="../media/hdphoto5.wdp"/><Relationship Id="rId5" Type="http://schemas.openxmlformats.org/officeDocument/2006/relationships/image" Target="../media/image37.png"/><Relationship Id="rId6"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image" Target="../media/image45.png"/><Relationship Id="rId5" Type="http://schemas.microsoft.com/office/2007/relationships/hdphoto" Target="../media/hdphoto8.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3.png"/><Relationship Id="rId4" Type="http://schemas.microsoft.com/office/2007/relationships/hdphoto" Target="../media/hdphoto6.wdp"/><Relationship Id="rId5" Type="http://schemas.openxmlformats.org/officeDocument/2006/relationships/chart" Target="../charts/char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0.png"/><Relationship Id="rId3" Type="http://schemas.microsoft.com/office/2007/relationships/hdphoto" Target="../media/hdphoto9.wdp"/><Relationship Id="rId4" Type="http://schemas.openxmlformats.org/officeDocument/2006/relationships/chart" Target="../charts/chart5.xml"/><Relationship Id="rId5" Type="http://schemas.openxmlformats.org/officeDocument/2006/relationships/chart" Target="../charts/char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 Id="rId3" Type="http://schemas.microsoft.com/office/2007/relationships/hdphoto" Target="../media/hdphoto10.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microsoft.com/office/2007/relationships/hdphoto" Target="../media/hdphoto11.wdp"/><Relationship Id="rId4" Type="http://schemas.openxmlformats.org/officeDocument/2006/relationships/image" Target="../media/image4.png"/><Relationship Id="rId5" Type="http://schemas.openxmlformats.org/officeDocument/2006/relationships/image" Target="../media/image53.png"/><Relationship Id="rId6" Type="http://schemas.openxmlformats.org/officeDocument/2006/relationships/image" Target="../media/image54.GIF"/><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microsoft.com/office/2007/relationships/hdphoto" Target="../media/hdphoto12.wdp"/><Relationship Id="rId11" Type="http://schemas.openxmlformats.org/officeDocument/2006/relationships/image" Target="../media/image58.png"/><Relationship Id="rId12" Type="http://schemas.microsoft.com/office/2007/relationships/hdphoto" Target="../media/hdphoto13.wdp"/><Relationship Id="rId13" Type="http://schemas.openxmlformats.org/officeDocument/2006/relationships/image" Target="../media/image59.png"/><Relationship Id="rId14" Type="http://schemas.microsoft.com/office/2007/relationships/hdphoto" Target="../media/hdphoto14.wdp"/><Relationship Id="rId15" Type="http://schemas.openxmlformats.org/officeDocument/2006/relationships/image" Target="../media/image60.png"/><Relationship Id="rId16"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 Id="rId3"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4.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5.png"/><Relationship Id="rId7" Type="http://schemas.openxmlformats.org/officeDocument/2006/relationships/hyperlink" Target="https://www.facebook.com/STI4SDG/" TargetMode="External"/><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svg"/><Relationship Id="rId11" Type="http://schemas.openxmlformats.org/officeDocument/2006/relationships/image" Target="../media/image69.png"/><Relationship Id="rId12" Type="http://schemas.openxmlformats.org/officeDocument/2006/relationships/image" Target="../media/image70.svg"/><Relationship Id="rId13" Type="http://schemas.openxmlformats.org/officeDocument/2006/relationships/image" Target="../media/image71.png"/><Relationship Id="rId14" Type="http://schemas.openxmlformats.org/officeDocument/2006/relationships/image" Target="../media/image72.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Vehicle Type: Cars (ICE, BEV, Fuel Cell, Others), Vans (ICE, BEV, Fuel Cell, Others), Other Vehicle Types
By Autonomous Level: Teleoperated, Fully Autonomous
By Component: Hardware (LiDAR Sensors, Cameras, Radars, Connectivity Modules (5G TCUs), Others), Software
By Service: Rental, Station Based
By Application: Passenger Transportation, Goods Transportation
By Region: North America, Europe, Asia-Pacific, Latin America, Middle East &amp; Africa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864113"/>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MARKET OF COMPUTERS</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Computing Technology Industry Association (CompTIA)</a:t>
                      </a:r>
                    </a:p>
                  </a:txBody>
                  <a:tcPr marL="9525" marR="9525" marT="9525" marB="0" anchor="ctr"/>
                </a:tc>
                <a:tc>
                  <a:txBody>
                    <a:bodyPr/>
                    <a:lstStyle/>
                    <a:p>
                      <a:pPr marL="91440" algn="l" fontAlgn="b"/>
                      <a:r>
                        <a:rPr lang="en-US" sz="1100" kern="1200" dirty="0">
                          <a:solidFill>
                            <a:schemeClr val="dk1"/>
                          </a:solidFill>
                          <a:latin typeface="+mn-lt"/>
                          <a:ea typeface="+mn-ea"/>
                          <a:cs typeface="+mn-cs"/>
                        </a:rPr>
                        <a:t>Communications of the ACM</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Consumer Technology Association (CTA)</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Computer</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Institute of Electrical and Electronics Engineers (IEEE)</a:t>
                      </a:r>
                    </a:p>
                  </a:txBody>
                  <a:tcPr marL="9525" marR="9525" marT="9525" marB="0" anchor="ctr"/>
                </a:tc>
                <a:tc>
                  <a:txBody>
                    <a:bodyPr/>
                    <a:lstStyle/>
                    <a:p>
                      <a:pPr marL="91440" algn="l" fontAlgn="b"/>
                      <a:r>
                        <a:rPr lang="en-US" sz="1100" kern="1200" dirty="0">
                          <a:solidFill>
                            <a:schemeClr val="dk1"/>
                          </a:solidFill>
                          <a:latin typeface="+mn-lt"/>
                          <a:ea typeface="+mn-ea"/>
                          <a:cs typeface="+mn-cs"/>
                        </a:rPr>
                        <a:t>ACM Computing Surveys</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National Institute of Standards and Technology (NIST)</a:t>
                      </a:r>
                    </a:p>
                  </a:txBody>
                  <a:tcPr marL="9525" marR="9525" marT="9525" marB="0" anchor="ctr"/>
                </a:tc>
                <a:tc>
                  <a:txBody>
                    <a:bodyPr/>
                    <a:lstStyle/>
                    <a:p>
                      <a:pPr marL="91440" algn="l" fontAlgn="b"/>
                      <a:r>
                        <a:rPr lang="en-US" sz="1100" kern="1200" dirty="0">
                          <a:solidFill>
                            <a:schemeClr val="dk1"/>
                          </a:solidFill>
                          <a:latin typeface="+mn-lt"/>
                          <a:ea typeface="+mn-ea"/>
                          <a:cs typeface="+mn-cs"/>
                        </a:rPr>
                        <a:t>MIS Quarterly</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Semiconductor Industry Association (SIA)</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Management Information Systems</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0A83BE23-CEEB-468C-8B45-F8B1CF985F04}"/>
              </a:ext>
            </a:extLst>
          </p:cNvPr>
          <p:cNvSpPr txBox="1">
            <a:spLocks/>
          </p:cNvSpPr>
          <p:nvPr/>
        </p:nvSpPr>
        <p:spPr>
          <a:xfrm>
            <a:off x="438150" y="3552825"/>
            <a:ext cx="732155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400" b="1">
                <a:solidFill>
                  <a:schemeClr val="tx1"/>
                </a:solidFill>
              </a:rPr>
              <a:t>MARKET OF COMPUTERS-</a:t>
            </a:r>
            <a:endParaRPr lang="en-US" sz="1400" b="1" dirty="0">
              <a:solidFill>
                <a:schemeClr val="tx1"/>
              </a:solidFill>
            </a:endParaRPr>
          </a:p>
        </p:txBody>
      </p:sp>
      <p:sp>
        <p:nvSpPr>
          <p:cNvPr id="11" name="TextBox 10">
            <a:extLst>
              <a:ext uri="{FF2B5EF4-FFF2-40B4-BE49-F238E27FC236}">
                <a16:creationId xmlns:a16="http://schemas.microsoft.com/office/drawing/2014/main" id="{DC20E676-2F7E-43D6-A3C8-06592EEEDF00}"/>
              </a:ext>
            </a:extLst>
          </p:cNvPr>
          <p:cNvSpPr txBox="1"/>
          <p:nvPr/>
        </p:nvSpPr>
        <p:spPr>
          <a:xfrm>
            <a:off x="438150" y="3821780"/>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532197"/>
          </a:xfrm>
          <a:prstGeom prst="rect">
            <a:avLst/>
          </a:prstGeom>
          <a:noFill/>
        </p:spPr>
        <p:txBody>
          <a:bodyPr wrap="square">
            <a:spAutoFit/>
          </a:bodyPr>
          <a:lstStyle/>
          <a:p>
            <a:pPr algn="just">
              <a:lnSpc>
                <a:spcPct val="150000"/>
              </a:lnSpc>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Market of Computers is valued at USD 123 Billion in 2024, and is expected to reach USD 123 Billion by 2032. The market shows a steady CAGR of 12% from 2025 to 2032. Rapid adoption of cloud, AI, and edge computing drives demand for powerful desktops, laptops, and servers; supply-chain resilience and component innovation enable frequent refresh cycles. Major OEMs and channel partners compete on performance, sustainability, and services. Growing remote work, education, and enterprise digitalization suggest sustained, innovation-led expansion and consolidation globally.</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lnSpc>
                <a:spcPct val="150000"/>
              </a:lnSpc>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MARKET OF COMPUTERS SIZE, (USD BILLION)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123</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123</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420189"/>
            <a:ext cx="5751286" cy="301365"/>
          </a:xfrm>
          <a:prstGeom prst="rect">
            <a:avLst/>
          </a:prstGeom>
          <a:noFill/>
        </p:spPr>
        <p:txBody>
          <a:bodyPr wrap="square">
            <a:spAutoFit/>
          </a:bodyPr>
          <a:lstStyle/>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Robust Connectivity: High-speed broadband, reliable fiber networks, and low-latency mobile services enable cloud computing adoption, remote work, and seamless software updates. Affordable access and widespread coverage reduce digital divides, boost demand for devices and services, and attract investment in data centers, content delivery, and edge computing infrastructure across markets globally.
Skilled Workforce: Education, vocational training, and professional certification programs supply engineers, technicians, and developers essential for hardware design, manufacturing, and software ecosystems. Industry partnerships, continuous reskilling, and competitive compensation retain talent. Local expertise accelerates product localization, support services, innovation, and startups, fostering sustained market growth and technological leadership and scalability.</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MARKET OF COMPUTERS</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MARKET OF COMPUTERS</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123 BILLION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1"/>
            <a:ext cx="6547970" cy="681825"/>
          </a:xfrm>
        </p:spPr>
        <p:txBody>
          <a:bodyPr anchor="t">
            <a:noAutofit/>
          </a:bodyPr>
          <a:lstStyle/>
          <a:p>
            <a:pPr>
              <a:lnSpc>
                <a:spcPct val="100000"/>
              </a:lnSpc>
            </a:pPr>
            <a:r>
              <a:rPr lang="en-US" dirty="0">
                <a:solidFill>
                  <a:schemeClr val="accent1"/>
                </a:solidFill>
              </a:rPr>
              <a:t>MARKET DYNAMICS &amp; OUTLOOK</a:t>
            </a:r>
            <a:r>
              <a:rPr lang="en-IN" dirty="0">
                <a:solidFill>
                  <a:schemeClr val="accent1"/>
                </a:solidFill>
              </a:rPr>
              <a:t>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82750" y="5240344"/>
            <a:ext cx="7321550" cy="1500187"/>
          </a:xfrm>
        </p:spPr>
        <p:txBody>
          <a:bodyPr>
            <a:normAutofit/>
          </a:bodyPr>
          <a:lstStyle/>
          <a:p>
            <a:r>
              <a:rPr lang="en-US" sz="1400" b="1" dirty="0">
                <a:solidFill>
                  <a:schemeClr val="tx1"/>
                </a:solidFill>
              </a:rPr>
              <a:t>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279550" y="510612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482750" y="567496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548342" y="208552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US" dirty="0"/>
              <a:t>MARKET DYNAMICS &amp; OUTLOOK</a:t>
            </a:r>
            <a:r>
              <a:rPr lang="en-IN" dirty="0"/>
              <a:t> </a:t>
            </a:r>
            <a:endParaRPr lang="en-IN" sz="1800" dirty="0"/>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(1/X)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767293984"/>
              </p:ext>
            </p:extLst>
          </p:nvPr>
        </p:nvGraphicFramePr>
        <p:xfrm>
          <a:off x="333828" y="914400"/>
          <a:ext cx="11494377" cy="51286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19095">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Continuous improvements in processor performance and energy efficiency have reshaped computer design and purchasing priorities. Leading chipmakers such as Intel and AMD, alongside ARM licensees and custom silicon creators at Apple and others, optimize architectures to deliver faster responsiveness and longer battery life. This shift enables thinner laptops, quieter desktops, and denser data center deployments. Enterprises and consumers favor devices that blend compute power with thermal and power management, influencing form factors, cooling solutions, and software optimization strategies across industry.
Software ecosystems and platform compatibility drive hardware choices and lifecycle decisions across the computers market. Operating systems like Windows and Linux distributions, alongside macOS on bespoke hardware, determine application availability and enterprise integration. Developers rely on virtualization and containerization tools such as Docker to maximize deployment flexibility. Compatibility with legacy software, driver support from vendors, and certification programs from major providers shape procurement. Real world examples include certified workstations for creative professionals and standardized images in corporate IT environments today.
Supply chain dynamics and component availability drive computer product cycles and innovation pacing. Major OEMs and brands using contract manufacturers adapt sourcing strategies for memory, storage, and panels while semiconductor foundries adjust capacity and processes. Moves toward regionalized manufacturing and strengthened supplier relationships aim to reduce vulnerability to disruptions. Real world responses include dual sourcing, extended validation, and strategic partnerships between original equipment manufacturers and component suppliers to stabilize production schedules and enable timely introductions of new designs and growth.
Sustainability and regulatory pressure shape computer design, procurement, and disposal across consumer and enterprise segments. Companies prioritize energy efficient components, recyclable materials, and repairable designs to meet environmental commitments and evolving regulations. The right to repair movement and producer responsibility initiatives encourage modularity and accessible spare parts, altering product roadmaps. Real world responses include vendor takeback programs, supplier sustainability audits, and corporate pledges to extend product lifecycles, prompting design choices that balance performance, longevity, and environmental impact throughout device lifespans.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Advancements in Processor Performance and Energy Efficiency</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8" name="TextBox 7">
            <a:extLst>
              <a:ext uri="{FF2B5EF4-FFF2-40B4-BE49-F238E27FC236}">
                <a16:creationId xmlns:a16="http://schemas.microsoft.com/office/drawing/2014/main" id="{A9906AAD-DA7B-4CE6-BEBE-A0643155DEF3}"/>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(2/X)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964406852"/>
              </p:ext>
            </p:extLst>
          </p:nvPr>
        </p:nvGraphicFramePr>
        <p:xfrm>
          <a:off x="333828" y="914400"/>
          <a:ext cx="11494377" cy="514605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3647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Growing consumer and regulatory interest in repairable, modular computer designs is reshaping manufacturer strategies and product lifecycles. Companies such as Framework have demonstrated user-replaceable motherboards and swappable ports, while advocacy groups and repair communities highlight the environmental benefits of prolonging device life. Repairability influences retail perception and product differentiation, prompting OEMs to rethink serviceability, spare part availability, and documentation. This shift reduces single-use replacement behavior and encourages secondary markets for refurbished units, altering design priorities across global mainstream computer makers.
Manufacturers are adapting supply chains and service models to support modularity, changing how spare parts and technical documentation are distributed. Repair shops and independent technicians rely on spare parts availability and schematic access to perform quality repairs, a reality highlighted when some OEMs restricted parts while others embraced openness. Retailers and refurbishers benefit from component streams, and corporate IT buyers consider long-term maintenance costs. Modular strategies thus influence procurement policies, warranty practices, and aftermarket ecosystems worldwide, supporting repair networks globally.
End-users increasingly value devices that can be upgraded or repaired, driven by sustainability awareness and cost considerations. Advocacy campaigns, repairability ratings from independent sites, and high-profile modular offerings influence buyer expectations; educational institutions and enterprises prefer configurable units that minimize downtime. Examples include modular laptop models promoted for removable components and technician-friendly designs, and community repair events organized by local makerspaces. This cultural shift elevates repairability from niche concern to mainstream purchasing criterion, affecting product roadmaps and marketing narratives.
Modular, repairable design catalyzes circular economic models within the computer market, supporting refurbishment, component remanufacture, and leasing programs. Major vendors and specialist refurbishers advertise certified pre-owned offerings and official parts channels to extend asset lifespans, while community-driven parts markets complement formal supply. Corporate sustainability goals and public policy incentives encourage reuse and responsible disposal practices. In response, OEMs refine warranty structures, service networks, and buyback initiatives to capture residual value, aligning product engineering with longer-term environmental and commercial objectives overall.</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Shift Toward Modular, Repairable, And Upgradable Computer Designs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7" name="TextBox 6">
            <a:extLst>
              <a:ext uri="{FF2B5EF4-FFF2-40B4-BE49-F238E27FC236}">
                <a16:creationId xmlns:a16="http://schemas.microsoft.com/office/drawing/2014/main" id="{B85268B5-32ED-459C-AA87-E22AEA28EBDC}"/>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3142256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MARKET OF COMPUTERS (USD BILLION)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VEHICLE TYPE</a:t>
            </a:r>
          </a:p>
        </p:txBody>
      </p:sp>
      <p:sp>
        <p:nvSpPr>
          <p:cNvPr id="51" name="Rectangle 50"/>
          <p:cNvSpPr/>
          <p:nvPr/>
        </p:nvSpPr>
        <p:spPr>
          <a:xfrm>
            <a:off x="457200"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Cars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Vans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 Vehicle Types</a:t>
            </a:r>
          </a:p>
        </p:txBody>
      </p:sp>
      <p:sp>
        <p:nvSpPr>
          <p:cNvPr id="52" name="Rounded Rectangle 51"/>
          <p:cNvSpPr/>
          <p:nvPr/>
        </p:nvSpPr>
        <p:spPr>
          <a:xfrm>
            <a:off x="2749296" y="1828800"/>
            <a:ext cx="2109216" cy="274320"/>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AUTONOMOUS LEVEL</a:t>
            </a:r>
          </a:p>
        </p:txBody>
      </p:sp>
      <p:sp>
        <p:nvSpPr>
          <p:cNvPr id="53" name="Rectangle 52"/>
          <p:cNvSpPr/>
          <p:nvPr/>
        </p:nvSpPr>
        <p:spPr>
          <a:xfrm>
            <a:off x="2749296"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Teleoperated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Fully Autonomous</a:t>
            </a:r>
          </a:p>
        </p:txBody>
      </p:sp>
      <p:sp>
        <p:nvSpPr>
          <p:cNvPr id="54" name="Rounded Rectangle 53"/>
          <p:cNvSpPr/>
          <p:nvPr/>
        </p:nvSpPr>
        <p:spPr>
          <a:xfrm>
            <a:off x="5041392" y="1828800"/>
            <a:ext cx="2109216" cy="274320"/>
          </a:xfrm>
          <a:prstGeom prst="roundRect">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COMPONENT</a:t>
            </a:r>
          </a:p>
        </p:txBody>
      </p:sp>
      <p:sp>
        <p:nvSpPr>
          <p:cNvPr id="55" name="Rectangle 54"/>
          <p:cNvSpPr/>
          <p:nvPr/>
        </p:nvSpPr>
        <p:spPr>
          <a:xfrm>
            <a:off x="5041392"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Hardware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Software</a:t>
            </a:r>
          </a:p>
        </p:txBody>
      </p:sp>
      <p:sp>
        <p:nvSpPr>
          <p:cNvPr id="56" name="Rounded Rectangle 55"/>
          <p:cNvSpPr/>
          <p:nvPr/>
        </p:nvSpPr>
        <p:spPr>
          <a:xfrm>
            <a:off x="7333488" y="1828800"/>
            <a:ext cx="2109216" cy="274320"/>
          </a:xfrm>
          <a:prstGeom prst="roundRect">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SERVICE</a:t>
            </a:r>
          </a:p>
        </p:txBody>
      </p:sp>
      <p:sp>
        <p:nvSpPr>
          <p:cNvPr id="57" name="Rectangle 56"/>
          <p:cNvSpPr/>
          <p:nvPr/>
        </p:nvSpPr>
        <p:spPr>
          <a:xfrm>
            <a:off x="7333488"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Rental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Station Based</a:t>
            </a:r>
          </a:p>
        </p:txBody>
      </p:sp>
      <p:sp>
        <p:nvSpPr>
          <p:cNvPr id="58" name="Rounded Rectangle 57"/>
          <p:cNvSpPr/>
          <p:nvPr/>
        </p:nvSpPr>
        <p:spPr>
          <a:xfrm>
            <a:off x="9625584" y="1828800"/>
            <a:ext cx="2109216" cy="274320"/>
          </a:xfrm>
          <a:prstGeom prst="roundRect">
            <a:avLst/>
          </a:prstGeom>
          <a:solidFill>
            <a:srgbClr val="F87884"/>
          </a:solidFill>
          <a:ln>
            <a:solidFill>
              <a:srgbClr val="F87884"/>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9" name="Rectangle 58"/>
          <p:cNvSpPr/>
          <p:nvPr/>
        </p:nvSpPr>
        <p:spPr>
          <a:xfrm>
            <a:off x="9625584"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Passenger Transportation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Goods Transportation</a:t>
            </a:r>
          </a:p>
        </p:txBody>
      </p:sp>
      <p:sp>
        <p:nvSpPr>
          <p:cNvPr id="60" name="Rounded Rectangle 59"/>
          <p:cNvSpPr/>
          <p:nvPr/>
        </p:nvSpPr>
        <p:spPr>
          <a:xfrm>
            <a:off x="5041392" y="2964484"/>
            <a:ext cx="2109216" cy="274320"/>
          </a:xfrm>
          <a:prstGeom prst="roundRect">
            <a:avLst/>
          </a:prstGeom>
          <a:solidFill>
            <a:srgbClr val="7F7F7F"/>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REGION</a:t>
            </a:r>
          </a:p>
        </p:txBody>
      </p:sp>
      <p:sp>
        <p:nvSpPr>
          <p:cNvPr id="61" name="Rectangle 60"/>
          <p:cNvSpPr/>
          <p:nvPr/>
        </p:nvSpPr>
        <p:spPr>
          <a:xfrm>
            <a:off x="5041392" y="3238804"/>
            <a:ext cx="2109216" cy="123444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North America</a:t>
            </a:r>
          </a:p>
          <a:p>
            <a:pPr algn="l" marL="190500" indent="-190500">
              <a:marL val="635000"/>
              <a:indent val="-241300"/>
              <a:buChar char="○"/>
              <a:buFont typeface="Symbol"/>
              <a:buClr>
                <a:srgbClr val="000000"/>
              </a:buClr>
              <a:spcAft>
                <a:spcPts val="600"/>
              </a:spcAft>
              <a:lnSpc>
                <a:spcPts val="1800"/>
              </a:lnSpc>
            </a:pPr>
            <a:r>
              <a:rPr sz="1000">
                <a:solidFill>
                  <a:srgbClr val="000000"/>
                </a:solidFill>
              </a:rPr>
              <a:t>Europe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Asia-Pacific</a:t>
            </a:r>
          </a:p>
          <a:p>
            <a:pPr algn="l" marL="190500" indent="-190500">
              <a:marL val="635000"/>
              <a:indent val="-241300"/>
              <a:buChar char="○"/>
              <a:buFont typeface="Symbol"/>
              <a:buClr>
                <a:srgbClr val="000000"/>
              </a:buClr>
              <a:spcAft>
                <a:spcPts val="600"/>
              </a:spcAft>
              <a:lnSpc>
                <a:spcPts val="1800"/>
              </a:lnSpc>
            </a:pPr>
            <a:r>
              <a:rPr sz="1000">
                <a:solidFill>
                  <a:srgbClr val="000000"/>
                </a:solidFill>
              </a:rPr>
              <a:t>Latin America</a:t>
            </a:r>
          </a:p>
          <a:p>
            <a:pPr algn="l" marL="190500" indent="-190500">
              <a:marL val="635000"/>
              <a:indent val="-241300"/>
              <a:buChar char="○"/>
              <a:buFont typeface="Symbol"/>
              <a:buClr>
                <a:srgbClr val="000000"/>
              </a:buClr>
              <a:spcAft>
                <a:spcPts val="600"/>
              </a:spcAft>
              <a:lnSpc>
                <a:spcPts val="1800"/>
              </a:lnSpc>
            </a:pPr>
            <a:r>
              <a:rPr sz="1000">
                <a:solidFill>
                  <a:srgbClr val="000000"/>
                </a:solidFill>
              </a:rPr>
              <a:t>Middle East &amp; Africa</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RESTRAINTS &amp; CHALLENGES [1/X]</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543806729"/>
              </p:ext>
            </p:extLst>
          </p:nvPr>
        </p:nvGraphicFramePr>
        <p:xfrm>
          <a:off x="333828" y="914400"/>
          <a:ext cx="11494377" cy="511379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8150">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675641">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Global shortages of critical components, especially semiconductors and display panels, have constrained computer manufacturers’ ability to meet demand and plan production. Disruptions stem from factory shutdowns during the pandemic, concentrated foundry capacity at a few suppliers, and episodic logistics bottlenecks such as major canal blockages and port congestion. Companies like Apple and major PC OEMs have cited supply constraints, while semiconductor foundries face lead time pressures. These factors elevate procurement uncertainty and complicate inventory strategies across the industry broadly.
Escalating component costs and procurement complexity pressure manufacturers to alter roadmaps, delay launches, and prioritize high margin models. Graphics card scarcity and higher memory costs have reshaped PC configurations and limited availability of premium gaming and workstation systems, with companies like Nvidia and partners adjusting shipment priorities. Enterprise buyers experience procurement delays and adapt lifecycle management, while smaller vendors face disproportionate sourcing obstacles. The situation forces rebalancing of pricing strategies, channel allocations, and customer expectations across consumer and business markets.
Persistent supply uncertainties compel manufacturers to rethink sourcing and invest in supply chain resilience, shifting away from just-in-time models toward diversified or vertically integrated production. Major players like Intel expanded fabrication efforts while foundries like TSMC prioritize capacity allocation, and OEMs explore dual sourcing and regionalized manufacturing. Government incentives to onshore critical semiconductor production influence strategic planning. These adjustments raise capital intensity, lengthen development cycles, and can slow release of disruptive innovations even as they aim to strengthen supply reliability.
To mitigate constraints, industry stakeholders adopt strategies such as strategic inventory buffering, long-term supplier agreements, and nearshoring of assembly to reduce transit risks. OEMs like Dell and HP adjusted supply tactics, while cloud providers emphasize virtualization to delay hardware upgrades. Partnerships with foundries and investment in recycling and component reuse reduce exposure to raw material scarcity. These adaptations improve resilience but introduce higher working capital requirements and complexity in forecasting, requiring coordinated supplier ecosystems and flexible product design approaches now.</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Rising Component Shortages and Supply Chain Disruptions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6" name="TextBox 5">
            <a:extLst>
              <a:ext uri="{FF2B5EF4-FFF2-40B4-BE49-F238E27FC236}">
                <a16:creationId xmlns:a16="http://schemas.microsoft.com/office/drawing/2014/main" id="{43AA30CA-B295-4CA1-B6C9-09A77D9DD495}"/>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market restraints and challenges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589055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endParaRPr lang="en-IN" dirty="0"/>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MARKET OF COMPUTERS-</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2908023"/>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MARKET OF COMPUTERS-</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Vehicle Type
By Autonomous Level
By Component
By Service
By Application
By Region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89832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MARKET OF COMPUTERS SIZE,  BY VEHICLE TYPE, 2019-2032 (USD BILLION)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3152775" y="6105561"/>
            <a:ext cx="8772872"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41148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lstStyle/>
                    <a:p>
                      <a:pPr algn="ctr"/>
                      <a:r>
                        <a:rPr sz="600" b="1">
                          <a:solidFill>
                            <a:srgbClr val="FFFFFF"/>
                          </a:solidFill>
                          <a:latin typeface="Poppins Bold"/>
                        </a:rPr>
                        <a:t/>
                      </a:r>
                    </a:p>
                  </a:txBody>
                  <a:tcPr anchor="ctr">
                    <a:solidFill>
                      <a:srgbClr val="31067E"/>
                    </a:solidFill>
                  </a:tcPr>
                </a:tc>
                <a:tc>
                  <a:txBody>
                    <a:bodyPr wrap="none"/>
                    <a:lstStyle/>
                    <a:p>
                      <a:pPr algn="ctr"/>
                      <a:r>
                        <a:rPr sz="600" b="1">
                          <a:solidFill>
                            <a:srgbClr val="FFFFFF"/>
                          </a:solidFill>
                          <a:latin typeface="Poppins Bold"/>
                        </a:rPr>
                        <a:t>2019</a:t>
                      </a:r>
                    </a:p>
                  </a:txBody>
                  <a:tcPr anchor="ctr">
                    <a:solidFill>
                      <a:srgbClr val="31067E"/>
                    </a:solidFill>
                  </a:tcPr>
                </a:tc>
                <a:tc>
                  <a:txBody>
                    <a:bodyPr wrap="none"/>
                    <a:lstStyle/>
                    <a:p>
                      <a:pPr algn="ctr"/>
                      <a:r>
                        <a:rPr sz="600" b="1">
                          <a:solidFill>
                            <a:srgbClr val="FFFFFF"/>
                          </a:solidFill>
                          <a:latin typeface="Poppins Bold"/>
                        </a:rPr>
                        <a:t>2020</a:t>
                      </a:r>
                    </a:p>
                  </a:txBody>
                  <a:tcPr anchor="ctr">
                    <a:solidFill>
                      <a:srgbClr val="31067E"/>
                    </a:solidFill>
                  </a:tcPr>
                </a:tc>
                <a:tc>
                  <a:txBody>
                    <a:bodyPr wrap="none"/>
                    <a:lstStyle/>
                    <a:p>
                      <a:pPr algn="ctr"/>
                      <a:r>
                        <a:rPr sz="600" b="1">
                          <a:solidFill>
                            <a:srgbClr val="FFFFFF"/>
                          </a:solidFill>
                          <a:latin typeface="Poppins Bold"/>
                        </a:rPr>
                        <a:t>2021</a:t>
                      </a:r>
                    </a:p>
                  </a:txBody>
                  <a:tcPr anchor="ctr">
                    <a:solidFill>
                      <a:srgbClr val="31067E"/>
                    </a:solidFill>
                  </a:tcPr>
                </a:tc>
                <a:tc>
                  <a:txBody>
                    <a:bodyPr wrap="none"/>
                    <a:lstStyle/>
                    <a:p>
                      <a:pPr algn="ctr"/>
                      <a:r>
                        <a:rPr sz="600" b="1">
                          <a:solidFill>
                            <a:srgbClr val="FFFFFF"/>
                          </a:solidFill>
                          <a:latin typeface="Poppins Bold"/>
                        </a:rPr>
                        <a:t>2022</a:t>
                      </a:r>
                    </a:p>
                  </a:txBody>
                  <a:tcPr anchor="ctr">
                    <a:solidFill>
                      <a:srgbClr val="31067E"/>
                    </a:solidFill>
                  </a:tcPr>
                </a:tc>
                <a:tc>
                  <a:txBody>
                    <a:bodyPr wrap="none"/>
                    <a:lstStyle/>
                    <a:p>
                      <a:pPr algn="ctr"/>
                      <a:r>
                        <a:rPr sz="600" b="1">
                          <a:solidFill>
                            <a:srgbClr val="FFFFFF"/>
                          </a:solidFill>
                          <a:latin typeface="Poppins Bold"/>
                        </a:rPr>
                        <a:t>2023</a:t>
                      </a:r>
                    </a:p>
                  </a:txBody>
                  <a:tcPr anchor="ctr">
                    <a:solidFill>
                      <a:srgbClr val="31067E"/>
                    </a:solidFill>
                  </a:tcPr>
                </a:tc>
                <a:tc>
                  <a:txBody>
                    <a:bodyPr wrap="none"/>
                    <a:lstStyle/>
                    <a:p>
                      <a:pPr algn="ctr"/>
                      <a:r>
                        <a:rPr sz="600" b="1">
                          <a:solidFill>
                            <a:srgbClr val="FFFFFF"/>
                          </a:solidFill>
                          <a:latin typeface="Poppins Bold"/>
                        </a:rPr>
                        <a:t>2024</a:t>
                      </a:r>
                    </a:p>
                  </a:txBody>
                  <a:tcPr anchor="ctr">
                    <a:solidFill>
                      <a:srgbClr val="31067E"/>
                    </a:solidFill>
                  </a:tcPr>
                </a:tc>
                <a:tc>
                  <a:txBody>
                    <a:bodyPr wrap="none"/>
                    <a:lstStyle/>
                    <a:p>
                      <a:pPr algn="ctr"/>
                      <a:r>
                        <a:rPr sz="600" b="1">
                          <a:solidFill>
                            <a:srgbClr val="FFFFFF"/>
                          </a:solidFill>
                          <a:latin typeface="Poppins Bold"/>
                        </a:rPr>
                        <a:t>2025</a:t>
                      </a:r>
                    </a:p>
                  </a:txBody>
                  <a:tcPr anchor="ctr">
                    <a:solidFill>
                      <a:srgbClr val="31067E"/>
                    </a:solidFill>
                  </a:tcPr>
                </a:tc>
                <a:tc>
                  <a:txBody>
                    <a:bodyPr wrap="none"/>
                    <a:lstStyle/>
                    <a:p>
                      <a:pPr algn="ctr"/>
                      <a:r>
                        <a:rPr sz="600" b="1">
                          <a:solidFill>
                            <a:srgbClr val="FFFFFF"/>
                          </a:solidFill>
                          <a:latin typeface="Poppins Bold"/>
                        </a:rPr>
                        <a:t>2026</a:t>
                      </a:r>
                    </a:p>
                  </a:txBody>
                  <a:tcPr anchor="ctr">
                    <a:solidFill>
                      <a:srgbClr val="31067E"/>
                    </a:solidFill>
                  </a:tcPr>
                </a:tc>
                <a:tc>
                  <a:txBody>
                    <a:bodyPr wrap="none"/>
                    <a:lstStyle/>
                    <a:p>
                      <a:pPr algn="ctr"/>
                      <a:r>
                        <a:rPr sz="600" b="1">
                          <a:solidFill>
                            <a:srgbClr val="FFFFFF"/>
                          </a:solidFill>
                          <a:latin typeface="Poppins Bold"/>
                        </a:rPr>
                        <a:t>2027</a:t>
                      </a:r>
                    </a:p>
                  </a:txBody>
                  <a:tcPr anchor="ctr">
                    <a:solidFill>
                      <a:srgbClr val="31067E"/>
                    </a:solidFill>
                  </a:tcPr>
                </a:tc>
                <a:tc>
                  <a:txBody>
                    <a:bodyPr wrap="none"/>
                    <a:lstStyle/>
                    <a:p>
                      <a:pPr algn="ctr"/>
                      <a:r>
                        <a:rPr sz="600" b="1">
                          <a:solidFill>
                            <a:srgbClr val="FFFFFF"/>
                          </a:solidFill>
                          <a:latin typeface="Poppins Bold"/>
                        </a:rPr>
                        <a:t>2028</a:t>
                      </a:r>
                    </a:p>
                  </a:txBody>
                  <a:tcPr anchor="ctr">
                    <a:solidFill>
                      <a:srgbClr val="31067E"/>
                    </a:solidFill>
                  </a:tcPr>
                </a:tc>
                <a:tc>
                  <a:txBody>
                    <a:bodyPr wrap="none"/>
                    <a:lstStyle/>
                    <a:p>
                      <a:pPr algn="ctr"/>
                      <a:r>
                        <a:rPr sz="600" b="1">
                          <a:solidFill>
                            <a:srgbClr val="FFFFFF"/>
                          </a:solidFill>
                          <a:latin typeface="Poppins Bold"/>
                        </a:rPr>
                        <a:t>2029</a:t>
                      </a:r>
                    </a:p>
                  </a:txBody>
                  <a:tcPr anchor="ctr">
                    <a:solidFill>
                      <a:srgbClr val="31067E"/>
                    </a:solidFill>
                  </a:tcPr>
                </a:tc>
                <a:tc>
                  <a:txBody>
                    <a:bodyPr wrap="none"/>
                    <a:lstStyle/>
                    <a:p>
                      <a:pPr algn="ctr"/>
                      <a:r>
                        <a:rPr sz="600" b="1">
                          <a:solidFill>
                            <a:srgbClr val="FFFFFF"/>
                          </a:solidFill>
                          <a:latin typeface="Poppins Bold"/>
                        </a:rPr>
                        <a:t>2030</a:t>
                      </a:r>
                    </a:p>
                  </a:txBody>
                  <a:tcPr anchor="ctr">
                    <a:solidFill>
                      <a:srgbClr val="31067E"/>
                    </a:solidFill>
                  </a:tcPr>
                </a:tc>
                <a:tc>
                  <a:txBody>
                    <a:bodyPr wrap="none"/>
                    <a:lstStyle/>
                    <a:p>
                      <a:pPr algn="ctr"/>
                      <a:r>
                        <a:rPr sz="600" b="1">
                          <a:solidFill>
                            <a:srgbClr val="FFFFFF"/>
                          </a:solidFill>
                          <a:latin typeface="Poppins Bold"/>
                        </a:rPr>
                        <a:t>2031</a:t>
                      </a:r>
                    </a:p>
                  </a:txBody>
                  <a:tcPr anchor="ctr">
                    <a:solidFill>
                      <a:srgbClr val="31067E"/>
                    </a:solidFill>
                  </a:tcPr>
                </a:tc>
                <a:tc>
                  <a:txBody>
                    <a:bodyPr wrap="none"/>
                    <a:lstStyle/>
                    <a:p>
                      <a:pPr algn="ctr"/>
                      <a:r>
                        <a:rPr sz="60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MARKET OF COMPUTERS-</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497324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MARKET OF COMPUTERS: REGIONAL ANALYSIS, 2019-2032 (USD BILLION)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VEHICLE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MARKET OF COMPUTERS SIZE,  BY VEHICLE TYPE, 2019-2032 (USD BILLION)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41148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lstStyle/>
                    <a:p>
                      <a:pPr algn="ctr"/>
                      <a:r>
                        <a:rPr sz="600" b="1">
                          <a:solidFill>
                            <a:srgbClr val="FFFFFF"/>
                          </a:solidFill>
                          <a:latin typeface="Poppins Bold"/>
                        </a:rPr>
                        <a:t/>
                      </a:r>
                    </a:p>
                  </a:txBody>
                  <a:tcPr anchor="ctr">
                    <a:solidFill>
                      <a:srgbClr val="31067E"/>
                    </a:solidFill>
                  </a:tcPr>
                </a:tc>
                <a:tc>
                  <a:txBody>
                    <a:bodyPr wrap="none"/>
                    <a:lstStyle/>
                    <a:p>
                      <a:pPr algn="ctr"/>
                      <a:r>
                        <a:rPr sz="600" b="1">
                          <a:solidFill>
                            <a:srgbClr val="FFFFFF"/>
                          </a:solidFill>
                          <a:latin typeface="Poppins Bold"/>
                        </a:rPr>
                        <a:t>2019</a:t>
                      </a:r>
                    </a:p>
                  </a:txBody>
                  <a:tcPr anchor="ctr">
                    <a:solidFill>
                      <a:srgbClr val="31067E"/>
                    </a:solidFill>
                  </a:tcPr>
                </a:tc>
                <a:tc>
                  <a:txBody>
                    <a:bodyPr wrap="none"/>
                    <a:lstStyle/>
                    <a:p>
                      <a:pPr algn="ctr"/>
                      <a:r>
                        <a:rPr sz="600" b="1">
                          <a:solidFill>
                            <a:srgbClr val="FFFFFF"/>
                          </a:solidFill>
                          <a:latin typeface="Poppins Bold"/>
                        </a:rPr>
                        <a:t>2020</a:t>
                      </a:r>
                    </a:p>
                  </a:txBody>
                  <a:tcPr anchor="ctr">
                    <a:solidFill>
                      <a:srgbClr val="31067E"/>
                    </a:solidFill>
                  </a:tcPr>
                </a:tc>
                <a:tc>
                  <a:txBody>
                    <a:bodyPr wrap="none"/>
                    <a:lstStyle/>
                    <a:p>
                      <a:pPr algn="ctr"/>
                      <a:r>
                        <a:rPr sz="600" b="1">
                          <a:solidFill>
                            <a:srgbClr val="FFFFFF"/>
                          </a:solidFill>
                          <a:latin typeface="Poppins Bold"/>
                        </a:rPr>
                        <a:t>2021</a:t>
                      </a:r>
                    </a:p>
                  </a:txBody>
                  <a:tcPr anchor="ctr">
                    <a:solidFill>
                      <a:srgbClr val="31067E"/>
                    </a:solidFill>
                  </a:tcPr>
                </a:tc>
                <a:tc>
                  <a:txBody>
                    <a:bodyPr wrap="none"/>
                    <a:lstStyle/>
                    <a:p>
                      <a:pPr algn="ctr"/>
                      <a:r>
                        <a:rPr sz="600" b="1">
                          <a:solidFill>
                            <a:srgbClr val="FFFFFF"/>
                          </a:solidFill>
                          <a:latin typeface="Poppins Bold"/>
                        </a:rPr>
                        <a:t>2022</a:t>
                      </a:r>
                    </a:p>
                  </a:txBody>
                  <a:tcPr anchor="ctr">
                    <a:solidFill>
                      <a:srgbClr val="31067E"/>
                    </a:solidFill>
                  </a:tcPr>
                </a:tc>
                <a:tc>
                  <a:txBody>
                    <a:bodyPr wrap="none"/>
                    <a:lstStyle/>
                    <a:p>
                      <a:pPr algn="ctr"/>
                      <a:r>
                        <a:rPr sz="600" b="1">
                          <a:solidFill>
                            <a:srgbClr val="FFFFFF"/>
                          </a:solidFill>
                          <a:latin typeface="Poppins Bold"/>
                        </a:rPr>
                        <a:t>2023</a:t>
                      </a:r>
                    </a:p>
                  </a:txBody>
                  <a:tcPr anchor="ctr">
                    <a:solidFill>
                      <a:srgbClr val="31067E"/>
                    </a:solidFill>
                  </a:tcPr>
                </a:tc>
                <a:tc>
                  <a:txBody>
                    <a:bodyPr wrap="none"/>
                    <a:lstStyle/>
                    <a:p>
                      <a:pPr algn="ctr"/>
                      <a:r>
                        <a:rPr sz="600" b="1">
                          <a:solidFill>
                            <a:srgbClr val="FFFFFF"/>
                          </a:solidFill>
                          <a:latin typeface="Poppins Bold"/>
                        </a:rPr>
                        <a:t>2024</a:t>
                      </a:r>
                    </a:p>
                  </a:txBody>
                  <a:tcPr anchor="ctr">
                    <a:solidFill>
                      <a:srgbClr val="31067E"/>
                    </a:solidFill>
                  </a:tcPr>
                </a:tc>
                <a:tc>
                  <a:txBody>
                    <a:bodyPr wrap="none"/>
                    <a:lstStyle/>
                    <a:p>
                      <a:pPr algn="ctr"/>
                      <a:r>
                        <a:rPr sz="600" b="1">
                          <a:solidFill>
                            <a:srgbClr val="FFFFFF"/>
                          </a:solidFill>
                          <a:latin typeface="Poppins Bold"/>
                        </a:rPr>
                        <a:t>2025</a:t>
                      </a:r>
                    </a:p>
                  </a:txBody>
                  <a:tcPr anchor="ctr">
                    <a:solidFill>
                      <a:srgbClr val="31067E"/>
                    </a:solidFill>
                  </a:tcPr>
                </a:tc>
                <a:tc>
                  <a:txBody>
                    <a:bodyPr wrap="none"/>
                    <a:lstStyle/>
                    <a:p>
                      <a:pPr algn="ctr"/>
                      <a:r>
                        <a:rPr sz="600" b="1">
                          <a:solidFill>
                            <a:srgbClr val="FFFFFF"/>
                          </a:solidFill>
                          <a:latin typeface="Poppins Bold"/>
                        </a:rPr>
                        <a:t>2026</a:t>
                      </a:r>
                    </a:p>
                  </a:txBody>
                  <a:tcPr anchor="ctr">
                    <a:solidFill>
                      <a:srgbClr val="31067E"/>
                    </a:solidFill>
                  </a:tcPr>
                </a:tc>
                <a:tc>
                  <a:txBody>
                    <a:bodyPr wrap="none"/>
                    <a:lstStyle/>
                    <a:p>
                      <a:pPr algn="ctr"/>
                      <a:r>
                        <a:rPr sz="600" b="1">
                          <a:solidFill>
                            <a:srgbClr val="FFFFFF"/>
                          </a:solidFill>
                          <a:latin typeface="Poppins Bold"/>
                        </a:rPr>
                        <a:t>2027</a:t>
                      </a:r>
                    </a:p>
                  </a:txBody>
                  <a:tcPr anchor="ctr">
                    <a:solidFill>
                      <a:srgbClr val="31067E"/>
                    </a:solidFill>
                  </a:tcPr>
                </a:tc>
                <a:tc>
                  <a:txBody>
                    <a:bodyPr wrap="none"/>
                    <a:lstStyle/>
                    <a:p>
                      <a:pPr algn="ctr"/>
                      <a:r>
                        <a:rPr sz="600" b="1">
                          <a:solidFill>
                            <a:srgbClr val="FFFFFF"/>
                          </a:solidFill>
                          <a:latin typeface="Poppins Bold"/>
                        </a:rPr>
                        <a:t>2028</a:t>
                      </a:r>
                    </a:p>
                  </a:txBody>
                  <a:tcPr anchor="ctr">
                    <a:solidFill>
                      <a:srgbClr val="31067E"/>
                    </a:solidFill>
                  </a:tcPr>
                </a:tc>
                <a:tc>
                  <a:txBody>
                    <a:bodyPr wrap="none"/>
                    <a:lstStyle/>
                    <a:p>
                      <a:pPr algn="ctr"/>
                      <a:r>
                        <a:rPr sz="600" b="1">
                          <a:solidFill>
                            <a:srgbClr val="FFFFFF"/>
                          </a:solidFill>
                          <a:latin typeface="Poppins Bold"/>
                        </a:rPr>
                        <a:t>2029</a:t>
                      </a:r>
                    </a:p>
                  </a:txBody>
                  <a:tcPr anchor="ctr">
                    <a:solidFill>
                      <a:srgbClr val="31067E"/>
                    </a:solidFill>
                  </a:tcPr>
                </a:tc>
                <a:tc>
                  <a:txBody>
                    <a:bodyPr wrap="none"/>
                    <a:lstStyle/>
                    <a:p>
                      <a:pPr algn="ctr"/>
                      <a:r>
                        <a:rPr sz="600" b="1">
                          <a:solidFill>
                            <a:srgbClr val="FFFFFF"/>
                          </a:solidFill>
                          <a:latin typeface="Poppins Bold"/>
                        </a:rPr>
                        <a:t>2030</a:t>
                      </a:r>
                    </a:p>
                  </a:txBody>
                  <a:tcPr anchor="ctr">
                    <a:solidFill>
                      <a:srgbClr val="31067E"/>
                    </a:solidFill>
                  </a:tcPr>
                </a:tc>
                <a:tc>
                  <a:txBody>
                    <a:bodyPr wrap="none"/>
                    <a:lstStyle/>
                    <a:p>
                      <a:pPr algn="ctr"/>
                      <a:r>
                        <a:rPr sz="600" b="1">
                          <a:solidFill>
                            <a:srgbClr val="FFFFFF"/>
                          </a:solidFill>
                          <a:latin typeface="Poppins Bold"/>
                        </a:rPr>
                        <a:t>2031</a:t>
                      </a:r>
                    </a:p>
                  </a:txBody>
                  <a:tcPr anchor="ctr">
                    <a:solidFill>
                      <a:srgbClr val="31067E"/>
                    </a:solidFill>
                  </a:tcPr>
                </a:tc>
                <a:tc>
                  <a:txBody>
                    <a:bodyPr wrap="none"/>
                    <a:lstStyle/>
                    <a:p>
                      <a:pPr algn="ctr"/>
                      <a:r>
                        <a:rPr sz="60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MARKET OF COMPUTERS SIZE,  BY VEHICLE TYPE, 2019-2032 (USD BILLION)</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41148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lstStyle/>
                    <a:p>
                      <a:pPr algn="ctr"/>
                      <a:r>
                        <a:rPr sz="600" b="1">
                          <a:solidFill>
                            <a:srgbClr val="FFFFFF"/>
                          </a:solidFill>
                          <a:latin typeface="Poppins Bold"/>
                        </a:rPr>
                        <a:t/>
                      </a:r>
                    </a:p>
                  </a:txBody>
                  <a:tcPr anchor="ctr">
                    <a:solidFill>
                      <a:srgbClr val="31067E"/>
                    </a:solidFill>
                  </a:tcPr>
                </a:tc>
                <a:tc>
                  <a:txBody>
                    <a:bodyPr wrap="none"/>
                    <a:lstStyle/>
                    <a:p>
                      <a:pPr algn="ctr"/>
                      <a:r>
                        <a:rPr sz="600" b="1">
                          <a:solidFill>
                            <a:srgbClr val="FFFFFF"/>
                          </a:solidFill>
                          <a:latin typeface="Poppins Bold"/>
                        </a:rPr>
                        <a:t>2019</a:t>
                      </a:r>
                    </a:p>
                  </a:txBody>
                  <a:tcPr anchor="ctr">
                    <a:solidFill>
                      <a:srgbClr val="31067E"/>
                    </a:solidFill>
                  </a:tcPr>
                </a:tc>
                <a:tc>
                  <a:txBody>
                    <a:bodyPr wrap="none"/>
                    <a:lstStyle/>
                    <a:p>
                      <a:pPr algn="ctr"/>
                      <a:r>
                        <a:rPr sz="600" b="1">
                          <a:solidFill>
                            <a:srgbClr val="FFFFFF"/>
                          </a:solidFill>
                          <a:latin typeface="Poppins Bold"/>
                        </a:rPr>
                        <a:t>2020</a:t>
                      </a:r>
                    </a:p>
                  </a:txBody>
                  <a:tcPr anchor="ctr">
                    <a:solidFill>
                      <a:srgbClr val="31067E"/>
                    </a:solidFill>
                  </a:tcPr>
                </a:tc>
                <a:tc>
                  <a:txBody>
                    <a:bodyPr wrap="none"/>
                    <a:lstStyle/>
                    <a:p>
                      <a:pPr algn="ctr"/>
                      <a:r>
                        <a:rPr sz="600" b="1">
                          <a:solidFill>
                            <a:srgbClr val="FFFFFF"/>
                          </a:solidFill>
                          <a:latin typeface="Poppins Bold"/>
                        </a:rPr>
                        <a:t>2021</a:t>
                      </a:r>
                    </a:p>
                  </a:txBody>
                  <a:tcPr anchor="ctr">
                    <a:solidFill>
                      <a:srgbClr val="31067E"/>
                    </a:solidFill>
                  </a:tcPr>
                </a:tc>
                <a:tc>
                  <a:txBody>
                    <a:bodyPr wrap="none"/>
                    <a:lstStyle/>
                    <a:p>
                      <a:pPr algn="ctr"/>
                      <a:r>
                        <a:rPr sz="600" b="1">
                          <a:solidFill>
                            <a:srgbClr val="FFFFFF"/>
                          </a:solidFill>
                          <a:latin typeface="Poppins Bold"/>
                        </a:rPr>
                        <a:t>2022</a:t>
                      </a:r>
                    </a:p>
                  </a:txBody>
                  <a:tcPr anchor="ctr">
                    <a:solidFill>
                      <a:srgbClr val="31067E"/>
                    </a:solidFill>
                  </a:tcPr>
                </a:tc>
                <a:tc>
                  <a:txBody>
                    <a:bodyPr wrap="none"/>
                    <a:lstStyle/>
                    <a:p>
                      <a:pPr algn="ctr"/>
                      <a:r>
                        <a:rPr sz="600" b="1">
                          <a:solidFill>
                            <a:srgbClr val="FFFFFF"/>
                          </a:solidFill>
                          <a:latin typeface="Poppins Bold"/>
                        </a:rPr>
                        <a:t>2023</a:t>
                      </a:r>
                    </a:p>
                  </a:txBody>
                  <a:tcPr anchor="ctr">
                    <a:solidFill>
                      <a:srgbClr val="31067E"/>
                    </a:solidFill>
                  </a:tcPr>
                </a:tc>
                <a:tc>
                  <a:txBody>
                    <a:bodyPr wrap="none"/>
                    <a:lstStyle/>
                    <a:p>
                      <a:pPr algn="ctr"/>
                      <a:r>
                        <a:rPr sz="600" b="1">
                          <a:solidFill>
                            <a:srgbClr val="FFFFFF"/>
                          </a:solidFill>
                          <a:latin typeface="Poppins Bold"/>
                        </a:rPr>
                        <a:t>2024</a:t>
                      </a:r>
                    </a:p>
                  </a:txBody>
                  <a:tcPr anchor="ctr">
                    <a:solidFill>
                      <a:srgbClr val="31067E"/>
                    </a:solidFill>
                  </a:tcPr>
                </a:tc>
                <a:tc>
                  <a:txBody>
                    <a:bodyPr wrap="none"/>
                    <a:lstStyle/>
                    <a:p>
                      <a:pPr algn="ctr"/>
                      <a:r>
                        <a:rPr sz="600" b="1">
                          <a:solidFill>
                            <a:srgbClr val="FFFFFF"/>
                          </a:solidFill>
                          <a:latin typeface="Poppins Bold"/>
                        </a:rPr>
                        <a:t>2025</a:t>
                      </a:r>
                    </a:p>
                  </a:txBody>
                  <a:tcPr anchor="ctr">
                    <a:solidFill>
                      <a:srgbClr val="31067E"/>
                    </a:solidFill>
                  </a:tcPr>
                </a:tc>
                <a:tc>
                  <a:txBody>
                    <a:bodyPr wrap="none"/>
                    <a:lstStyle/>
                    <a:p>
                      <a:pPr algn="ctr"/>
                      <a:r>
                        <a:rPr sz="600" b="1">
                          <a:solidFill>
                            <a:srgbClr val="FFFFFF"/>
                          </a:solidFill>
                          <a:latin typeface="Poppins Bold"/>
                        </a:rPr>
                        <a:t>2026</a:t>
                      </a:r>
                    </a:p>
                  </a:txBody>
                  <a:tcPr anchor="ctr">
                    <a:solidFill>
                      <a:srgbClr val="31067E"/>
                    </a:solidFill>
                  </a:tcPr>
                </a:tc>
                <a:tc>
                  <a:txBody>
                    <a:bodyPr wrap="none"/>
                    <a:lstStyle/>
                    <a:p>
                      <a:pPr algn="ctr"/>
                      <a:r>
                        <a:rPr sz="600" b="1">
                          <a:solidFill>
                            <a:srgbClr val="FFFFFF"/>
                          </a:solidFill>
                          <a:latin typeface="Poppins Bold"/>
                        </a:rPr>
                        <a:t>2027</a:t>
                      </a:r>
                    </a:p>
                  </a:txBody>
                  <a:tcPr anchor="ctr">
                    <a:solidFill>
                      <a:srgbClr val="31067E"/>
                    </a:solidFill>
                  </a:tcPr>
                </a:tc>
                <a:tc>
                  <a:txBody>
                    <a:bodyPr wrap="none"/>
                    <a:lstStyle/>
                    <a:p>
                      <a:pPr algn="ctr"/>
                      <a:r>
                        <a:rPr sz="600" b="1">
                          <a:solidFill>
                            <a:srgbClr val="FFFFFF"/>
                          </a:solidFill>
                          <a:latin typeface="Poppins Bold"/>
                        </a:rPr>
                        <a:t>2028</a:t>
                      </a:r>
                    </a:p>
                  </a:txBody>
                  <a:tcPr anchor="ctr">
                    <a:solidFill>
                      <a:srgbClr val="31067E"/>
                    </a:solidFill>
                  </a:tcPr>
                </a:tc>
                <a:tc>
                  <a:txBody>
                    <a:bodyPr wrap="none"/>
                    <a:lstStyle/>
                    <a:p>
                      <a:pPr algn="ctr"/>
                      <a:r>
                        <a:rPr sz="600" b="1">
                          <a:solidFill>
                            <a:srgbClr val="FFFFFF"/>
                          </a:solidFill>
                          <a:latin typeface="Poppins Bold"/>
                        </a:rPr>
                        <a:t>2029</a:t>
                      </a:r>
                    </a:p>
                  </a:txBody>
                  <a:tcPr anchor="ctr">
                    <a:solidFill>
                      <a:srgbClr val="31067E"/>
                    </a:solidFill>
                  </a:tcPr>
                </a:tc>
                <a:tc>
                  <a:txBody>
                    <a:bodyPr wrap="none"/>
                    <a:lstStyle/>
                    <a:p>
                      <a:pPr algn="ctr"/>
                      <a:r>
                        <a:rPr sz="600" b="1">
                          <a:solidFill>
                            <a:srgbClr val="FFFFFF"/>
                          </a:solidFill>
                          <a:latin typeface="Poppins Bold"/>
                        </a:rPr>
                        <a:t>2030</a:t>
                      </a:r>
                    </a:p>
                  </a:txBody>
                  <a:tcPr anchor="ctr">
                    <a:solidFill>
                      <a:srgbClr val="31067E"/>
                    </a:solidFill>
                  </a:tcPr>
                </a:tc>
                <a:tc>
                  <a:txBody>
                    <a:bodyPr wrap="none"/>
                    <a:lstStyle/>
                    <a:p>
                      <a:pPr algn="ctr"/>
                      <a:r>
                        <a:rPr sz="600" b="1">
                          <a:solidFill>
                            <a:srgbClr val="FFFFFF"/>
                          </a:solidFill>
                          <a:latin typeface="Poppins Bold"/>
                        </a:rPr>
                        <a:t>2031</a:t>
                      </a:r>
                    </a:p>
                  </a:txBody>
                  <a:tcPr anchor="ctr">
                    <a:solidFill>
                      <a:srgbClr val="31067E"/>
                    </a:solidFill>
                  </a:tcPr>
                </a:tc>
                <a:tc>
                  <a:txBody>
                    <a:bodyPr wrap="none"/>
                    <a:lstStyle/>
                    <a:p>
                      <a:pPr algn="ctr"/>
                      <a:r>
                        <a:rPr sz="60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MARKET OF COMPUTERS (USD BILLION)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LANDSCAPE</a:t>
            </a:r>
            <a:br>
              <a:rPr lang="en-US" sz="3200" dirty="0">
                <a:solidFill>
                  <a:schemeClr val="accent1"/>
                </a:solidFill>
              </a:rPr>
            </a:br>
            <a:r>
              <a:rPr lang="en-US" sz="1800" b="1" dirty="0">
                <a:solidFill>
                  <a:schemeClr val="tx1"/>
                </a:solidFill>
                <a:latin typeface="+mn-lt"/>
              </a:rPr>
              <a:t>Competitive Dashboard</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948153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15A8B-D17A-8011-4532-45445AE47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75DF2-29FC-CCCC-88DE-2A755BF01495}"/>
              </a:ext>
            </a:extLst>
          </p:cNvPr>
          <p:cNvSpPr>
            <a:spLocks noGrp="1"/>
          </p:cNvSpPr>
          <p:nvPr>
            <p:ph type="title"/>
          </p:nvPr>
        </p:nvSpPr>
        <p:spPr/>
        <p:txBody>
          <a:bodyPr/>
          <a:lstStyle/>
          <a:p>
            <a:r>
              <a:rPr lang="en-IN" dirty="0"/>
              <a:t>COMPETITIVE LANDSCAPE</a:t>
            </a:r>
          </a:p>
        </p:txBody>
      </p:sp>
      <p:pic>
        <p:nvPicPr>
          <p:cNvPr id="4" name="Picture 3">
            <a:extLst>
              <a:ext uri="{FF2B5EF4-FFF2-40B4-BE49-F238E27FC236}">
                <a16:creationId xmlns:a16="http://schemas.microsoft.com/office/drawing/2014/main" id="{BE5F54B6-B152-3159-7683-CD2B854730A8}"/>
              </a:ext>
            </a:extLst>
          </p:cNvPr>
          <p:cNvPicPr>
            <a:picLocks noChangeAspect="1"/>
          </p:cNvPicPr>
          <p:nvPr/>
        </p:nvPicPr>
        <p:blipFill>
          <a:blip r:embed="rId2"/>
          <a:srcRect b="7817"/>
          <a:stretch>
            <a:fillRect/>
          </a:stretch>
        </p:blipFill>
        <p:spPr>
          <a:xfrm>
            <a:off x="606966" y="1020932"/>
            <a:ext cx="5489034" cy="2703344"/>
          </a:xfrm>
          <a:prstGeom prst="rect">
            <a:avLst/>
          </a:prstGeom>
        </p:spPr>
      </p:pic>
      <p:sp>
        <p:nvSpPr>
          <p:cNvPr id="5" name="TextBox 16">
            <a:extLst>
              <a:ext uri="{FF2B5EF4-FFF2-40B4-BE49-F238E27FC236}">
                <a16:creationId xmlns:a16="http://schemas.microsoft.com/office/drawing/2014/main" id="{DB26F746-7CFA-6A52-BCBD-FE7F3ACAC72A}"/>
              </a:ext>
            </a:extLst>
          </p:cNvPr>
          <p:cNvSpPr txBox="1"/>
          <p:nvPr/>
        </p:nvSpPr>
        <p:spPr>
          <a:xfrm>
            <a:off x="732379" y="1507632"/>
            <a:ext cx="2315914" cy="427681"/>
          </a:xfrm>
          <a:prstGeom prst="rect">
            <a:avLst/>
          </a:prstGeom>
          <a:solidFill>
            <a:srgbClr val="FFFFFF"/>
          </a:solidFill>
          <a:ln w="12700">
            <a:miter lim="400000"/>
          </a:ln>
        </p:spPr>
        <p:txBody>
          <a:bodyPr wrap="square" lIns="22860" rIns="22860">
            <a:spAutoFit/>
          </a:bodyPr>
          <a:lstStyle/>
          <a:p>
            <a:pPr>
              <a:lnSpc>
                <a:spcPct val="150000"/>
              </a:lnSpc>
              <a:defRPr sz="2000">
                <a:solidFill>
                  <a:srgbClr val="000000"/>
                </a:solidFill>
                <a:latin typeface="Poppins Medium"/>
                <a:ea typeface="Poppins Medium"/>
                <a:cs typeface="Poppins Medium"/>
                <a:sym typeface="Poppins Medium"/>
              </a:defRPr>
            </a:pPr>
            <a:r>
              <a:rPr sz="500" dirty="0">
                <a:solidFill>
                  <a:srgbClr val="000000"/>
                </a:solidFill>
                <a:latin typeface="+mj-lt"/>
                <a:ea typeface="Cambria" panose="02040503050406030204" pitchFamily="18" charset="0"/>
                <a:cs typeface="Poppins Medium"/>
                <a:sym typeface="Poppins Medium"/>
              </a:rPr>
              <a:t>The following figure represents the market positioning of  Market of Computers  players for the year 2024. The market positioning of the leading player is done considering the following points:</a:t>
            </a:r>
            <a:r>
              <a:rPr lang="en-US" sz="500" dirty="0">
                <a:solidFill>
                  <a:srgbClr val="000000"/>
                </a:solidFill>
                <a:latin typeface="+mj-lt"/>
                <a:ea typeface="Cambria" panose="02040503050406030204" pitchFamily="18" charset="0"/>
                <a:cs typeface="Poppins Medium"/>
                <a:sym typeface="Poppins Medium"/>
              </a:rPr>
              <a:t/>
            </a:r>
            <a:r>
              <a:rPr lang="en-US" sz="500" b="1" dirty="0">
                <a:solidFill>
                  <a:srgbClr val="7340CC"/>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IN"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endParaRPr sz="500" dirty="0">
              <a:solidFill>
                <a:srgbClr val="000000"/>
              </a:solidFill>
              <a:latin typeface="+mj-lt"/>
              <a:ea typeface="Cambria" panose="02040503050406030204" pitchFamily="18" charset="0"/>
              <a:cs typeface="Poppins Medium"/>
              <a:sym typeface="Calibri" panose="020F0502020204030204"/>
            </a:endParaRPr>
          </a:p>
        </p:txBody>
      </p:sp>
      <p:pic>
        <p:nvPicPr>
          <p:cNvPr id="7" name="Picture 6">
            <a:extLst>
              <a:ext uri="{FF2B5EF4-FFF2-40B4-BE49-F238E27FC236}">
                <a16:creationId xmlns:a16="http://schemas.microsoft.com/office/drawing/2014/main" id="{082E6D5D-5CEF-5EEA-0B07-39F17B7A732F}"/>
              </a:ext>
            </a:extLst>
          </p:cNvPr>
          <p:cNvPicPr>
            <a:picLocks noChangeAspect="1"/>
          </p:cNvPicPr>
          <p:nvPr/>
        </p:nvPicPr>
        <p:blipFill>
          <a:blip r:embed="rId3"/>
          <a:srcRect b="7308"/>
          <a:stretch>
            <a:fillRect/>
          </a:stretch>
        </p:blipFill>
        <p:spPr>
          <a:xfrm>
            <a:off x="6310988" y="1020930"/>
            <a:ext cx="5458871" cy="2703345"/>
          </a:xfrm>
          <a:prstGeom prst="rect">
            <a:avLst/>
          </a:prstGeom>
        </p:spPr>
      </p:pic>
      <p:pic>
        <p:nvPicPr>
          <p:cNvPr id="8" name="Picture 7">
            <a:extLst>
              <a:ext uri="{FF2B5EF4-FFF2-40B4-BE49-F238E27FC236}">
                <a16:creationId xmlns:a16="http://schemas.microsoft.com/office/drawing/2014/main" id="{5A1955FE-FB05-2B6C-1F60-FAD3D0D92568}"/>
              </a:ext>
            </a:extLst>
          </p:cNvPr>
          <p:cNvPicPr>
            <a:picLocks noChangeAspect="1"/>
          </p:cNvPicPr>
          <p:nvPr/>
        </p:nvPicPr>
        <p:blipFill>
          <a:blip r:embed="rId4"/>
          <a:srcRect b="11579"/>
          <a:stretch>
            <a:fillRect/>
          </a:stretch>
        </p:blipFill>
        <p:spPr>
          <a:xfrm>
            <a:off x="606966" y="3919708"/>
            <a:ext cx="5489034" cy="2433468"/>
          </a:xfrm>
          <a:prstGeom prst="rect">
            <a:avLst/>
          </a:prstGeom>
        </p:spPr>
      </p:pic>
      <p:pic>
        <p:nvPicPr>
          <p:cNvPr id="10" name="Picture 9">
            <a:extLst>
              <a:ext uri="{FF2B5EF4-FFF2-40B4-BE49-F238E27FC236}">
                <a16:creationId xmlns:a16="http://schemas.microsoft.com/office/drawing/2014/main" id="{8D065731-CEC4-FBCA-EBC9-8CDF226F5E79}"/>
              </a:ext>
            </a:extLst>
          </p:cNvPr>
          <p:cNvPicPr>
            <a:picLocks noChangeAspect="1"/>
          </p:cNvPicPr>
          <p:nvPr/>
        </p:nvPicPr>
        <p:blipFill>
          <a:blip r:embed="rId5"/>
          <a:srcRect b="10281"/>
          <a:stretch>
            <a:fillRect/>
          </a:stretch>
        </p:blipFill>
        <p:spPr>
          <a:xfrm>
            <a:off x="6310988" y="3919704"/>
            <a:ext cx="5366662" cy="2433467"/>
          </a:xfrm>
          <a:prstGeom prst="rect">
            <a:avLst/>
          </a:prstGeom>
        </p:spPr>
      </p:pic>
    </p:spTree>
    <p:extLst>
      <p:ext uri="{BB962C8B-B14F-4D97-AF65-F5344CB8AC3E}">
        <p14:creationId xmlns:p14="http://schemas.microsoft.com/office/powerpoint/2010/main" val="2609631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64009005"/>
              </p:ext>
            </p:extLst>
          </p:nvPr>
        </p:nvGraphicFramePr>
        <p:xfrm>
          <a:off x="463127" y="1220507"/>
          <a:ext cx="11271673" cy="455492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164,000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391.04 billion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Industry Type</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1976</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MARKET OF COMPUTERS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54357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A7FF3-16E5-0DF8-1551-309973618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48073-DC4D-46C7-218F-1170AE50FB8D}"/>
              </a:ext>
            </a:extLst>
          </p:cNvPr>
          <p:cNvSpPr>
            <a:spLocks noGrp="1"/>
          </p:cNvSpPr>
          <p:nvPr>
            <p:ph type="title"/>
          </p:nvPr>
        </p:nvSpPr>
        <p:spPr/>
        <p:txBody>
          <a:bodyPr>
            <a:normAutofit/>
          </a:bodyPr>
          <a:lstStyle/>
          <a:p>
            <a:r>
              <a:rPr lang="en-IN" sz="1800" b="1" dirty="0">
                <a:latin typeface="Poppins"/>
              </a:rPr>
              <a:t>APPLE INC. - COMPANY OVERVIEW</a:t>
            </a:r>
            <a:r>
              <a:rPr lang="en-US" b="1" dirty="0"/>
              <a:t/>
            </a:r>
          </a:p>
        </p:txBody>
      </p:sp>
      <p:graphicFrame>
        <p:nvGraphicFramePr>
          <p:cNvPr id="8" name="Table 9">
            <a:extLst>
              <a:ext uri="{FF2B5EF4-FFF2-40B4-BE49-F238E27FC236}">
                <a16:creationId xmlns:a16="http://schemas.microsoft.com/office/drawing/2014/main" id="{80FCC106-CABE-BEDA-A98A-F24ABE3C57AD}"/>
              </a:ext>
            </a:extLst>
          </p:cNvPr>
          <p:cNvGraphicFramePr/>
          <p:nvPr>
            <p:extLst>
              <p:ext uri="{D42A27DB-BD31-4B8C-83A1-F6EECF244321}">
                <p14:modId xmlns:p14="http://schemas.microsoft.com/office/powerpoint/2010/main" val="1627603488"/>
              </p:ext>
            </p:extLst>
          </p:nvPr>
        </p:nvGraphicFramePr>
        <p:xfrm>
          <a:off x="695323" y="1242561"/>
          <a:ext cx="4154904" cy="2527943"/>
        </p:xfrm>
        <a:graphic>
          <a:graphicData uri="http://schemas.openxmlformats.org/drawingml/2006/table">
            <a:tbl>
              <a:tblPr firstRow="1" bandRow="1">
                <a:tableStyleId>{74C1A8A3-306A-4EB7-A6B1-4F7E0EB9C5D6}</a:tableStyleId>
              </a:tblPr>
              <a:tblGrid>
                <a:gridCol w="1938291">
                  <a:extLst>
                    <a:ext uri="{9D8B030D-6E8A-4147-A177-3AD203B41FA5}">
                      <a16:colId xmlns:a16="http://schemas.microsoft.com/office/drawing/2014/main" val="20000"/>
                    </a:ext>
                  </a:extLst>
                </a:gridCol>
                <a:gridCol w="2216613">
                  <a:extLst>
                    <a:ext uri="{9D8B030D-6E8A-4147-A177-3AD203B41FA5}">
                      <a16:colId xmlns:a16="http://schemas.microsoft.com/office/drawing/2014/main" val="20001"/>
                    </a:ext>
                  </a:extLst>
                </a:gridCol>
              </a:tblGrid>
              <a:tr h="688119">
                <a:tc gridSpan="2">
                  <a:txBody>
                    <a:bodyPr/>
                    <a:lstStyle/>
                    <a:p>
                      <a:pPr marL="108000" algn="l" defTabSz="1259840"/>
                      <a:endParaRPr lang="en-US" sz="1200" b="1" dirty="0">
                        <a:solidFill>
                          <a:schemeClr val="bg1"/>
                        </a:solidFill>
                        <a:latin typeface="Poppins" panose="00000500000000000000" pitchFamily="2" charset="0"/>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indent="26035" algn="ctr" defTabSz="2438400" hangingPunct="1">
                        <a:spcBef>
                          <a:spcPts val="200"/>
                        </a:spcBef>
                        <a:defRPr/>
                      </a:pPr>
                      <a:endParaRPr lang="en-IN" sz="220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extLst>
                  <a:ext uri="{0D108BD9-81ED-4DB2-BD59-A6C34878D82A}">
                    <a16:rowId xmlns:a16="http://schemas.microsoft.com/office/drawing/2014/main" val="3798553887"/>
                  </a:ext>
                </a:extLst>
              </a:tr>
              <a:tr h="349246">
                <a:tc>
                  <a:txBody>
                    <a:bodyPr/>
                    <a:lstStyle/>
                    <a:p>
                      <a:pPr marL="93663" indent="0" algn="l" defTabSz="1259840" rtl="0" eaLnBrk="1" latinLnBrk="0" hangingPunct="1">
                        <a:spcBef>
                          <a:spcPts val="0"/>
                        </a:spcBef>
                      </a:pPr>
                      <a:r>
                        <a:rPr sz="1050" b="1" kern="1200">
                          <a:solidFill>
                            <a:schemeClr val="dk1"/>
                          </a:solidFill>
                          <a:latin typeface="Poppins" panose="00000500000000000000" pitchFamily="2" charset="0"/>
                          <a:ea typeface="+mn-ea"/>
                          <a:cs typeface="Poppins" panose="00000500000000000000" pitchFamily="2" charset="0"/>
                          <a:sym typeface="Poppins Medium"/>
                        </a:rPr>
                        <a:t>Established</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1976</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297202">
                <a:tc>
                  <a:txBody>
                    <a:bodyPr/>
                    <a:lstStyle/>
                    <a:p>
                      <a:pPr marL="93663" indent="0" algn="l" defTabSz="1259840" rtl="0" eaLnBrk="1" latinLnBrk="0" hangingPunct="1">
                        <a:spcBef>
                          <a:spcPts val="0"/>
                        </a:spcBef>
                      </a:pPr>
                      <a:r>
                        <a:rPr sz="1050" b="1" kern="1200" dirty="0">
                          <a:solidFill>
                            <a:schemeClr val="dk1"/>
                          </a:solidFill>
                          <a:latin typeface="Poppins" panose="00000500000000000000" pitchFamily="2" charset="0"/>
                          <a:ea typeface="+mn-ea"/>
                          <a:cs typeface="Poppins" panose="00000500000000000000" pitchFamily="2" charset="0"/>
                          <a:sym typeface="Poppins Medium"/>
                        </a:rPr>
                        <a:t>Headquarter</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United States</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297202">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Ownership</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55911883"/>
                  </a:ext>
                </a:extLst>
              </a:tr>
              <a:tr h="301770">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Revenue (US$)- 2024</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391.04 billion</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No. of Employees (2024)</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mn-lt"/>
                        </a:rPr>
                        <a:t>164,000</a:t>
                      </a:r>
                      <a:endParaRPr lang="en-IN" sz="1050" dirty="0">
                        <a:latin typeface="+mn-lt"/>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a:solidFill>
                            <a:schemeClr val="dk1"/>
                          </a:solidFill>
                          <a:latin typeface="Poppins" panose="00000500000000000000" pitchFamily="2" charset="0"/>
                          <a:ea typeface="+mn-ea"/>
                          <a:cs typeface="Poppins" panose="00000500000000000000" pitchFamily="2" charset="0"/>
                          <a:sym typeface="Poppins Medium"/>
                        </a:rPr>
                        <a:t>Website</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050" dirty="0">
                          <a:latin typeface="+mn-lt"/>
                        </a:rPr>
                        <a:t>apple.com</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326748"/>
                  </a:ext>
                </a:extLst>
              </a:tr>
            </a:tbl>
          </a:graphicData>
        </a:graphic>
      </p:graphicFrame>
      <p:graphicFrame>
        <p:nvGraphicFramePr>
          <p:cNvPr id="12" name="Table 3">
            <a:extLst>
              <a:ext uri="{FF2B5EF4-FFF2-40B4-BE49-F238E27FC236}">
                <a16:creationId xmlns:a16="http://schemas.microsoft.com/office/drawing/2014/main" id="{A35D9396-4E43-C1D6-4FF1-6833DE1E7780}"/>
              </a:ext>
            </a:extLst>
          </p:cNvPr>
          <p:cNvGraphicFramePr>
            <a:graphicFrameLocks noGrp="1"/>
          </p:cNvGraphicFramePr>
          <p:nvPr>
            <p:extLst>
              <p:ext uri="{D42A27DB-BD31-4B8C-83A1-F6EECF244321}">
                <p14:modId xmlns:p14="http://schemas.microsoft.com/office/powerpoint/2010/main" val="1886788950"/>
              </p:ext>
            </p:extLst>
          </p:nvPr>
        </p:nvGraphicFramePr>
        <p:xfrm>
          <a:off x="695322" y="4127818"/>
          <a:ext cx="10931661" cy="1582853"/>
        </p:xfrm>
        <a:graphic>
          <a:graphicData uri="http://schemas.openxmlformats.org/drawingml/2006/table">
            <a:tbl>
              <a:tblPr firstRow="1" bandRow="1">
                <a:tableStyleId>{5C22544A-7EE6-4342-B048-85BDC9FD1C3A}</a:tableStyleId>
              </a:tblPr>
              <a:tblGrid>
                <a:gridCol w="3508218">
                  <a:extLst>
                    <a:ext uri="{9D8B030D-6E8A-4147-A177-3AD203B41FA5}">
                      <a16:colId xmlns:a16="http://schemas.microsoft.com/office/drawing/2014/main" val="20000"/>
                    </a:ext>
                  </a:extLst>
                </a:gridCol>
                <a:gridCol w="7423443">
                  <a:extLst>
                    <a:ext uri="{9D8B030D-6E8A-4147-A177-3AD203B41FA5}">
                      <a16:colId xmlns:a16="http://schemas.microsoft.com/office/drawing/2014/main" val="20001"/>
                    </a:ext>
                  </a:extLst>
                </a:gridCol>
              </a:tblGrid>
              <a:tr h="331439">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PRODUCT/SERVICE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PRODUCT/SERVICE 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251414">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50000"/>
                        </a:lnSpc>
                      </a:pPr>
                      <a:endParaRPr lang="en-US" sz="900" dirty="0"/>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3" name="Rectangle 12">
            <a:extLst>
              <a:ext uri="{FF2B5EF4-FFF2-40B4-BE49-F238E27FC236}">
                <a16:creationId xmlns:a16="http://schemas.microsoft.com/office/drawing/2014/main" id="{668BFAC4-1F2F-05B9-1412-E6C86F139499}"/>
              </a:ext>
            </a:extLst>
          </p:cNvPr>
          <p:cNvSpPr/>
          <p:nvPr/>
        </p:nvSpPr>
        <p:spPr>
          <a:xfrm>
            <a:off x="4952863" y="924120"/>
            <a:ext cx="6674122"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Company Overview">
            <a:extLst>
              <a:ext uri="{FF2B5EF4-FFF2-40B4-BE49-F238E27FC236}">
                <a16:creationId xmlns:a16="http://schemas.microsoft.com/office/drawing/2014/main" id="{1A424E10-5483-6500-9138-30799E1AB951}"/>
              </a:ext>
            </a:extLst>
          </p:cNvPr>
          <p:cNvSpPr txBox="1"/>
          <p:nvPr/>
        </p:nvSpPr>
        <p:spPr>
          <a:xfrm>
            <a:off x="7780839" y="933263"/>
            <a:ext cx="990385"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OVERVIEW</a:t>
            </a:r>
          </a:p>
        </p:txBody>
      </p:sp>
      <p:sp>
        <p:nvSpPr>
          <p:cNvPr id="16" name="Rectangle 15">
            <a:extLst>
              <a:ext uri="{FF2B5EF4-FFF2-40B4-BE49-F238E27FC236}">
                <a16:creationId xmlns:a16="http://schemas.microsoft.com/office/drawing/2014/main" id="{28682D1A-EF00-39C7-7386-F43FA25C9456}"/>
              </a:ext>
            </a:extLst>
          </p:cNvPr>
          <p:cNvSpPr/>
          <p:nvPr/>
        </p:nvSpPr>
        <p:spPr>
          <a:xfrm>
            <a:off x="685991" y="924119"/>
            <a:ext cx="4154903"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7" name="Company Overview">
            <a:extLst>
              <a:ext uri="{FF2B5EF4-FFF2-40B4-BE49-F238E27FC236}">
                <a16:creationId xmlns:a16="http://schemas.microsoft.com/office/drawing/2014/main" id="{4AEF8D90-B701-7271-2B0F-2C399D5AC5BB}"/>
              </a:ext>
            </a:extLst>
          </p:cNvPr>
          <p:cNvSpPr txBox="1"/>
          <p:nvPr/>
        </p:nvSpPr>
        <p:spPr>
          <a:xfrm>
            <a:off x="1803739" y="951152"/>
            <a:ext cx="2099663"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prstClr val="white"/>
                </a:solidFill>
                <a:effectLst/>
                <a:uLnTx/>
                <a:uFillTx/>
                <a:latin typeface="Poppins bold"/>
                <a:ea typeface="+mn-ea"/>
                <a:cs typeface="Poppins Medium" panose="00000600000000000000" pitchFamily="2" charset="0"/>
              </a:rPr>
              <a:t>COMPANY AT A GLANCE</a:t>
            </a:r>
          </a:p>
        </p:txBody>
      </p:sp>
      <p:sp>
        <p:nvSpPr>
          <p:cNvPr id="19" name="Rectangle 18">
            <a:extLst>
              <a:ext uri="{FF2B5EF4-FFF2-40B4-BE49-F238E27FC236}">
                <a16:creationId xmlns:a16="http://schemas.microsoft.com/office/drawing/2014/main" id="{677B0E1D-7533-AB9C-86AA-77AB31BA75B0}"/>
              </a:ext>
            </a:extLst>
          </p:cNvPr>
          <p:cNvSpPr/>
          <p:nvPr/>
        </p:nvSpPr>
        <p:spPr>
          <a:xfrm>
            <a:off x="685991" y="3837553"/>
            <a:ext cx="10931661" cy="290266"/>
          </a:xfrm>
          <a:prstGeom prst="rect">
            <a:avLst/>
          </a:prstGeom>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20" name="Company Overview">
            <a:extLst>
              <a:ext uri="{FF2B5EF4-FFF2-40B4-BE49-F238E27FC236}">
                <a16:creationId xmlns:a16="http://schemas.microsoft.com/office/drawing/2014/main" id="{551236FD-706E-7069-B798-DEE00537D9DD}"/>
              </a:ext>
            </a:extLst>
          </p:cNvPr>
          <p:cNvSpPr txBox="1"/>
          <p:nvPr/>
        </p:nvSpPr>
        <p:spPr>
          <a:xfrm>
            <a:off x="4840894" y="3863930"/>
            <a:ext cx="2636670"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PRODUCT/SERVICE PORTFOLIO</a:t>
            </a:r>
          </a:p>
        </p:txBody>
      </p:sp>
      <p:sp>
        <p:nvSpPr>
          <p:cNvPr id="15" name="Rectangle: Rounded Corners 18">
            <a:extLst>
              <a:ext uri="{FF2B5EF4-FFF2-40B4-BE49-F238E27FC236}">
                <a16:creationId xmlns:a16="http://schemas.microsoft.com/office/drawing/2014/main" id="{7A7D4AFA-1220-4C02-A4CE-CB7E889F99A1}"/>
              </a:ext>
            </a:extLst>
          </p:cNvPr>
          <p:cNvSpPr/>
          <p:nvPr/>
        </p:nvSpPr>
        <p:spPr>
          <a:xfrm>
            <a:off x="4962827" y="1269737"/>
            <a:ext cx="6674122" cy="242298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Inc. designs and sells personal computers under the Mac brand, spanning laptops and desktops built on Apple silicon. In the computers market, it focuses on tight hardware-software integration through macOS, enabling performance and energy efficiencies across creative, developer, and enterprise workflows. The company complements devices with services, developer tools, and retail. Strategy emphasizes in-house chip design, vertical integration, and ecosystem continuity across iPhone, iPad, and Mac. Recent updates include M-series advancements, Apple Intelligence features in macOS, and refreshed MacBook and iMac models. Supply chain initiatives diversify manufacturing locations. Education and enterprise programs aim to expand installed base, supported by regular software releases and device management capabilities.</a:t>
            </a:r>
            <a:r>
              <a:rPr kumimoji="0" lang="en-US" sz="9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
            </a:r>
          </a:p>
        </p:txBody>
      </p:sp>
      <p:sp>
        <p:nvSpPr>
          <p:cNvPr id="22" name="TextBox 21">
            <a:extLst>
              <a:ext uri="{FF2B5EF4-FFF2-40B4-BE49-F238E27FC236}">
                <a16:creationId xmlns:a16="http://schemas.microsoft.com/office/drawing/2014/main" id="{AF288DD4-4208-4D47-9E6A-6DA0907ABBF3}"/>
              </a:ext>
            </a:extLst>
          </p:cNvPr>
          <p:cNvSpPr txBox="1"/>
          <p:nvPr/>
        </p:nvSpPr>
        <p:spPr>
          <a:xfrm>
            <a:off x="4165276" y="4450277"/>
            <a:ext cx="7331402" cy="488211"/>
          </a:xfrm>
          <a:prstGeom prst="rect">
            <a:avLst/>
          </a:prstGeom>
          <a:noFill/>
        </p:spPr>
        <p:txBody>
          <a:bodyPr wrap="square" rtlCol="0">
            <a:spAutoFit/>
          </a:bodyPr>
          <a:lstStyle/>
          <a:p>
            <a:pPr>
              <a:lnSpc>
                <a:spcPct val="150000"/>
              </a:lnSpc>
            </a:pPr>
            <a:r>
              <a:rPr lang="en-US" sz="900" b="0" kern="1200" dirty="0">
                <a:solidFill>
                  <a:schemeClr val="dk1"/>
                </a:solidFill>
                <a:effectLst/>
                <a:latin typeface="+mn-lt"/>
                <a:ea typeface="+mn-ea"/>
                <a:cs typeface="+mn-cs"/>
              </a:rPr>
              <a:t>MacBook Pro is Apple’s professional laptop line for demanding computing tasks. It features Apple silicon M-series processors, high-performance GPUs, and unified memory architecture, delivering strong performance per watt. With Retina displays, long battery life, extensive developer tooling on macOS, and secure enclave features, it supports developers, designers, and content creators.</a:t>
            </a:r>
          </a:p>
          <a:p>
            <a:pPr>
              <a:lnSpc>
                <a:spcPct val="150000"/>
              </a:lnSpc>
            </a:pPr>
            <a:endParaRPr lang="en-US" sz="900" dirty="0"/>
          </a:p>
        </p:txBody>
      </p:sp>
      <p:sp>
        <p:nvSpPr>
          <p:cNvPr id="3" name="TextBox 2">
            <a:extLst>
              <a:ext uri="{FF2B5EF4-FFF2-40B4-BE49-F238E27FC236}">
                <a16:creationId xmlns:a16="http://schemas.microsoft.com/office/drawing/2014/main" id="{433F7B15-A9E3-4C53-859B-036DBBD806F8}"/>
              </a:ext>
            </a:extLst>
          </p:cNvPr>
          <p:cNvSpPr txBox="1"/>
          <p:nvPr/>
        </p:nvSpPr>
        <p:spPr>
          <a:xfrm>
            <a:off x="834862" y="4804291"/>
            <a:ext cx="3190875" cy="369332"/>
          </a:xfrm>
          <a:prstGeom prst="rect">
            <a:avLst/>
          </a:prstGeom>
          <a:noFill/>
        </p:spPr>
        <p:txBody>
          <a:bodyPr wrap="square" rtlCol="0">
            <a:spAutoFit/>
          </a:bodyPr>
          <a:lstStyle/>
          <a:p>
            <a:pPr algn="ctr"/>
            <a:r>
              <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rPr>
              <a:t>MacBook Pro</a:t>
            </a:r>
          </a:p>
          <a:p>
            <a:pPr algn="ctr"/>
            <a:endParaRPr lang="en-US" sz="900" dirty="0"/>
          </a:p>
        </p:txBody>
      </p:sp>
    </p:spTree>
    <p:extLst>
      <p:ext uri="{BB962C8B-B14F-4D97-AF65-F5344CB8AC3E}">
        <p14:creationId xmlns:p14="http://schemas.microsoft.com/office/powerpoint/2010/main" val="1013400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a:extLst>
              <a:ext uri="{FF2B5EF4-FFF2-40B4-BE49-F238E27FC236}">
                <a16:creationId xmlns:a16="http://schemas.microsoft.com/office/drawing/2014/main" id="{806347BA-18D7-4E53-A7C1-76B926A3798F}"/>
              </a:ext>
            </a:extLst>
          </p:cNvPr>
          <p:cNvGraphicFramePr>
            <a:graphicFrameLocks/>
          </p:cNvGraphicFramePr>
          <p:nvPr>
            <p:extLst>
              <p:ext uri="{D42A27DB-BD31-4B8C-83A1-F6EECF244321}">
                <p14:modId xmlns:p14="http://schemas.microsoft.com/office/powerpoint/2010/main" val="3763943238"/>
              </p:ext>
            </p:extLst>
          </p:nvPr>
        </p:nvGraphicFramePr>
        <p:xfrm>
          <a:off x="819947" y="1209436"/>
          <a:ext cx="5328467" cy="23012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C2268ECE-E7B0-42BC-B040-D86E50BEF8AB}"/>
              </a:ext>
            </a:extLst>
          </p:cNvPr>
          <p:cNvGraphicFramePr>
            <a:graphicFrameLocks/>
          </p:cNvGraphicFramePr>
          <p:nvPr>
            <p:extLst>
              <p:ext uri="{D42A27DB-BD31-4B8C-83A1-F6EECF244321}">
                <p14:modId xmlns:p14="http://schemas.microsoft.com/office/powerpoint/2010/main" val="2126324649"/>
              </p:ext>
            </p:extLst>
          </p:nvPr>
        </p:nvGraphicFramePr>
        <p:xfrm>
          <a:off x="6148414" y="1344351"/>
          <a:ext cx="5223640" cy="230120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34507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MARKET OF COMPUTERS-</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1">
                          <a:solidFill>
                            <a:srgbClr val="7030A0"/>
                          </a:solidFill>
                          <a:latin typeface="Poppins"/>
                        </a:defRPr>
                      </a:pPr>
                      <a:r>
                        <a:t>1. Introduction</a:t>
                      </a:r>
                    </a:p>
                  </a:txBody>
                  <a:tcPr>
                    <a:noFill/>
                    <a:lnL>
                      <a:noFill/>
                    </a:lnL>
                    <a:lnR>
                      <a:noFill/>
                    </a:lnR>
                    <a:lnT>
                      <a:noFill/>
                    </a:lnT>
                    <a:lnB>
                      <a:noFill/>
                    </a:lnB>
                  </a:tcPr>
                </a:tc>
                <a:tc>
                  <a:txBody>
                    <a:bodyPr/>
                    <a:lstStyle/>
                    <a:p>
                      <a:pPr>
                        <a:defRPr sz="1100" b="0">
                          <a:solidFill>
                            <a:srgbClr val="000000"/>
                          </a:solidFill>
                          <a:latin typeface="Poppins"/>
                        </a:defRPr>
                      </a:pPr>
                      <a:r>
                        <a:t>          4.5. Demand Side Trends</a:t>
                      </a:r>
                    </a:p>
                  </a:txBody>
                  <a:tcPr>
                    <a:noFill/>
                    <a:lnL>
                      <a:noFill/>
                    </a:lnL>
                    <a:lnR>
                      <a:noFill/>
                    </a:lnR>
                    <a:lnT>
                      <a:noFill/>
                    </a:lnT>
                    <a:lnB>
                      <a:noFill/>
                    </a:lnB>
                  </a:tcPr>
                </a:tc>
              </a:tr>
              <a:tr h="322729">
                <a:tc>
                  <a:txBody>
                    <a:bodyPr/>
                    <a:lstStyle/>
                    <a:p>
                      <a:pPr>
                        <a:defRPr sz="1100" b="0">
                          <a:solidFill>
                            <a:srgbClr val="000000"/>
                          </a:solidFill>
                          <a:latin typeface="Poppins"/>
                        </a:defRPr>
                      </a:pPr>
                      <a:r>
                        <a:t>          1.1. Objectives of the Study</a:t>
                      </a:r>
                    </a:p>
                  </a:txBody>
                  <a:tcPr>
                    <a:noFill/>
                    <a:lnL>
                      <a:noFill/>
                    </a:lnL>
                    <a:lnR>
                      <a:noFill/>
                    </a:lnR>
                    <a:lnT>
                      <a:noFill/>
                    </a:lnT>
                    <a:lnB>
                      <a:noFill/>
                    </a:lnB>
                  </a:tcPr>
                </a:tc>
                <a:tc>
                  <a:txBody>
                    <a:bodyPr/>
                    <a:lstStyle/>
                    <a:p>
                      <a:pPr>
                        <a:defRPr sz="1100" b="0">
                          <a:solidFill>
                            <a:srgbClr val="000000"/>
                          </a:solidFill>
                          <a:latin typeface="Poppins"/>
                        </a:defRPr>
                      </a:pPr>
                      <a:r>
                        <a:t>          4.6. Porter's Analysis &amp; Impact</a:t>
                      </a:r>
                    </a:p>
                  </a:txBody>
                  <a:tcPr>
                    <a:noFill/>
                    <a:lnL>
                      <a:noFill/>
                    </a:lnL>
                    <a:lnR>
                      <a:noFill/>
                    </a:lnR>
                    <a:lnT>
                      <a:noFill/>
                    </a:lnT>
                    <a:lnB>
                      <a:noFill/>
                    </a:lnB>
                  </a:tcPr>
                </a:tc>
              </a:tr>
              <a:tr h="322729">
                <a:tc>
                  <a:txBody>
                    <a:bodyPr/>
                    <a:lstStyle/>
                    <a:p>
                      <a:pPr>
                        <a:defRPr sz="1100" b="0">
                          <a:solidFill>
                            <a:srgbClr val="000000"/>
                          </a:solidFill>
                          <a:latin typeface="P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ppins"/>
                        </a:defRPr>
                      </a:pPr>
                      <a:r>
                        <a:t>                    4.6.1. Competitive Rivalry</a:t>
                      </a:r>
                    </a:p>
                  </a:txBody>
                  <a:tcPr>
                    <a:noFill/>
                    <a:lnL>
                      <a:noFill/>
                    </a:lnL>
                    <a:lnR>
                      <a:noFill/>
                    </a:lnR>
                    <a:lnT>
                      <a:noFill/>
                    </a:lnT>
                    <a:lnB>
                      <a:noFill/>
                    </a:lnB>
                  </a:tcPr>
                </a:tc>
              </a:tr>
              <a:tr h="322729">
                <a:tc>
                  <a:txBody>
                    <a:bodyPr/>
                    <a:lstStyle/>
                    <a:p>
                      <a:pPr>
                        <a:defRPr sz="1100" b="1">
                          <a:solidFill>
                            <a:srgbClr val="7030A0"/>
                          </a:solidFill>
                          <a:latin typeface="Poppins"/>
                        </a:defRPr>
                      </a:pPr>
                      <a:r>
                        <a:t>2. Research Methodology</a:t>
                      </a:r>
                    </a:p>
                  </a:txBody>
                  <a:tcPr>
                    <a:noFill/>
                    <a:lnL>
                      <a:noFill/>
                    </a:lnL>
                    <a:lnR>
                      <a:noFill/>
                    </a:lnR>
                    <a:lnT>
                      <a:noFill/>
                    </a:lnT>
                    <a:lnB>
                      <a:noFill/>
                    </a:lnB>
                  </a:tcPr>
                </a:tc>
                <a:tc>
                  <a:txBody>
                    <a:bodyPr/>
                    <a:lstStyle/>
                    <a:p>
                      <a:pPr>
                        <a:defRPr sz="1100" b="0">
                          <a:solidFill>
                            <a:srgbClr val="000000"/>
                          </a:solidFill>
                          <a:latin typeface="Poppins"/>
                        </a:defRPr>
                      </a:pPr>
                      <a:r>
                        <a:t>                    4.6.2. Threat of substitutes</a:t>
                      </a:r>
                    </a:p>
                  </a:txBody>
                  <a:tcPr>
                    <a:noFill/>
                    <a:lnL>
                      <a:noFill/>
                    </a:lnL>
                    <a:lnR>
                      <a:noFill/>
                    </a:lnR>
                    <a:lnT>
                      <a:noFill/>
                    </a:lnT>
                    <a:lnB>
                      <a:noFill/>
                    </a:lnB>
                  </a:tcPr>
                </a:tc>
              </a:tr>
              <a:tr h="322729">
                <a:tc>
                  <a:txBody>
                    <a:bodyPr/>
                    <a:lstStyle/>
                    <a:p>
                      <a:pPr>
                        <a:defRPr sz="1100" b="0">
                          <a:solidFill>
                            <a:srgbClr val="000000"/>
                          </a:solidFill>
                          <a:latin typeface="Poppins"/>
                        </a:defRPr>
                      </a:pPr>
                      <a:r>
                        <a:t>          2.1. Research Process</a:t>
                      </a:r>
                    </a:p>
                  </a:txBody>
                  <a:tcPr>
                    <a:noFill/>
                    <a:lnL>
                      <a:noFill/>
                    </a:lnL>
                    <a:lnR>
                      <a:noFill/>
                    </a:lnR>
                    <a:lnT>
                      <a:noFill/>
                    </a:lnT>
                    <a:lnB>
                      <a:noFill/>
                    </a:lnB>
                  </a:tcPr>
                </a:tc>
                <a:tc>
                  <a:txBody>
                    <a:bodyPr/>
                    <a:lstStyle/>
                    <a:p>
                      <a:pPr>
                        <a:defRPr sz="1100" b="0">
                          <a:solidFill>
                            <a:srgbClr val="000000"/>
                          </a:solidFill>
                          <a:latin typeface="Poppins"/>
                        </a:defRPr>
                      </a:pPr>
                      <a:r>
                        <a:t>                    4.6.3. Bargaining power of buyers</a:t>
                      </a:r>
                    </a:p>
                  </a:txBody>
                  <a:tcPr>
                    <a:noFill/>
                    <a:lnL>
                      <a:noFill/>
                    </a:lnL>
                    <a:lnR>
                      <a:noFill/>
                    </a:lnR>
                    <a:lnT>
                      <a:noFill/>
                    </a:lnT>
                    <a:lnB>
                      <a:noFill/>
                    </a:lnB>
                  </a:tcPr>
                </a:tc>
              </a:tr>
              <a:tr h="322729">
                <a:tc>
                  <a:txBody>
                    <a:bodyPr/>
                    <a:lstStyle/>
                    <a:p>
                      <a:pPr>
                        <a:defRPr sz="1100" b="0">
                          <a:solidFill>
                            <a:srgbClr val="000000"/>
                          </a:solidFill>
                          <a:latin typeface="P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ppins"/>
                        </a:defRPr>
                      </a:pPr>
                      <a:r>
                        <a:t>                    4.6.4. Threat of new entrants</a:t>
                      </a:r>
                    </a:p>
                  </a:txBody>
                  <a:tcPr>
                    <a:noFill/>
                    <a:lnL>
                      <a:noFill/>
                    </a:lnL>
                    <a:lnR>
                      <a:noFill/>
                    </a:lnR>
                    <a:lnT>
                      <a:noFill/>
                    </a:lnT>
                    <a:lnB>
                      <a:noFill/>
                    </a:lnB>
                  </a:tcPr>
                </a:tc>
              </a:tr>
              <a:tr h="322729">
                <a:tc>
                  <a:txBody>
                    <a:bodyPr/>
                    <a:lstStyle/>
                    <a:p>
                      <a:pPr>
                        <a:defRPr sz="1100" b="0">
                          <a:solidFill>
                            <a:srgbClr val="000000"/>
                          </a:solidFill>
                          <a:latin typeface="P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ppins"/>
                        </a:defRPr>
                      </a:pPr>
                      <a:r>
                        <a:t>                    4.6.5. Bargaining power of suppliers</a:t>
                      </a:r>
                    </a:p>
                  </a:txBody>
                  <a:tcPr>
                    <a:noFill/>
                    <a:lnL>
                      <a:noFill/>
                    </a:lnL>
                    <a:lnR>
                      <a:noFill/>
                    </a:lnR>
                    <a:lnT>
                      <a:noFill/>
                    </a:lnT>
                    <a:lnB>
                      <a:noFill/>
                    </a:lnB>
                  </a:tcPr>
                </a:tc>
              </a:tr>
              <a:tr h="322729">
                <a:tc>
                  <a:txBody>
                    <a:bodyPr/>
                    <a:lstStyle/>
                    <a:p>
                      <a:pPr>
                        <a:defRPr sz="1100" b="0">
                          <a:solidFill>
                            <a:srgbClr val="000000"/>
                          </a:solidFill>
                          <a:latin typeface="Poppins"/>
                        </a:defRPr>
                      </a:pPr>
                      <a:r>
                        <a:t>          2.4. Market Assumptions &amp; Limitations</a:t>
                      </a:r>
                    </a:p>
                  </a:txBody>
                  <a:tcPr>
                    <a:noFill/>
                    <a:lnL>
                      <a:noFill/>
                    </a:lnL>
                    <a:lnR>
                      <a:noFill/>
                    </a:lnR>
                    <a:lnT>
                      <a:noFill/>
                    </a:lnT>
                    <a:lnB>
                      <a:noFill/>
                    </a:lnB>
                  </a:tcPr>
                </a:tc>
                <a:tc>
                  <a:txBody>
                    <a:bodyPr/>
                    <a:lstStyle/>
                    <a:p>
                      <a:pPr>
                        <a:defRPr sz="1100" b="1">
                          <a:solidFill>
                            <a:srgbClr val="7030A0"/>
                          </a:solidFill>
                          <a:latin typeface="Poppins"/>
                        </a:defRPr>
                      </a:pPr>
                      <a:r>
                        <a:t>5. Key Market Insights</a:t>
                      </a:r>
                    </a:p>
                  </a:txBody>
                  <a:tcPr>
                    <a:noFill/>
                    <a:lnL>
                      <a:noFill/>
                    </a:lnL>
                    <a:lnR>
                      <a:noFill/>
                    </a:lnR>
                    <a:lnT>
                      <a:noFill/>
                    </a:lnT>
                    <a:lnB>
                      <a:noFill/>
                    </a:lnB>
                  </a:tcPr>
                </a:tc>
              </a:tr>
              <a:tr h="322729">
                <a:tc>
                  <a:txBody>
                    <a:bodyPr/>
                    <a:lstStyle/>
                    <a:p>
                      <a:pPr>
                        <a:defRPr sz="1100" b="1">
                          <a:solidFill>
                            <a:srgbClr val="7030A0"/>
                          </a:solidFill>
                          <a:latin typeface="Poppins"/>
                        </a:defRPr>
                      </a:pPr>
                      <a:r>
                        <a:t>3. Executive Summary</a:t>
                      </a:r>
                    </a:p>
                  </a:txBody>
                  <a:tcPr>
                    <a:noFill/>
                    <a:lnL>
                      <a:noFill/>
                    </a:lnL>
                    <a:lnR>
                      <a:noFill/>
                    </a:lnR>
                    <a:lnT>
                      <a:noFill/>
                    </a:lnT>
                    <a:lnB>
                      <a:noFill/>
                    </a:lnB>
                  </a:tcPr>
                </a:tc>
                <a:tc>
                  <a:txBody>
                    <a:bodyPr/>
                    <a:lstStyle/>
                    <a:p>
                      <a:pPr>
                        <a:defRPr sz="1100" b="0">
                          <a:solidFill>
                            <a:srgbClr val="000000"/>
                          </a:solidFill>
                          <a:latin typeface="Poppins"/>
                        </a:defRPr>
                      </a:pPr>
                      <a:r>
                        <a:t>          5.1. Key Success Factors</a:t>
                      </a:r>
                    </a:p>
                  </a:txBody>
                  <a:tcPr>
                    <a:noFill/>
                    <a:lnL>
                      <a:noFill/>
                    </a:lnL>
                    <a:lnR>
                      <a:noFill/>
                    </a:lnR>
                    <a:lnT>
                      <a:noFill/>
                    </a:lnT>
                    <a:lnB>
                      <a:noFill/>
                    </a:lnB>
                  </a:tcPr>
                </a:tc>
              </a:tr>
              <a:tr h="322729">
                <a:tc>
                  <a:txBody>
                    <a:bodyPr/>
                    <a:lstStyle/>
                    <a:p>
                      <a:pPr>
                        <a:defRPr sz="1100" b="0">
                          <a:solidFill>
                            <a:srgbClr val="000000"/>
                          </a:solidFill>
                          <a:latin typeface="Poppins"/>
                        </a:defRPr>
                      </a:pPr>
                      <a:r>
                        <a:t>          3.1. Global Market Outlook</a:t>
                      </a:r>
                    </a:p>
                  </a:txBody>
                  <a:tcPr>
                    <a:noFill/>
                    <a:lnL>
                      <a:noFill/>
                    </a:lnL>
                    <a:lnR>
                      <a:noFill/>
                    </a:lnR>
                    <a:lnT>
                      <a:noFill/>
                    </a:lnT>
                    <a:lnB>
                      <a:noFill/>
                    </a:lnB>
                  </a:tcPr>
                </a:tc>
                <a:tc>
                  <a:txBody>
                    <a:bodyPr/>
                    <a:lstStyle/>
                    <a:p>
                      <a:pPr>
                        <a:defRPr sz="1100" b="0">
                          <a:solidFill>
                            <a:srgbClr val="000000"/>
                          </a:solidFill>
                          <a:latin typeface="Poppins"/>
                        </a:defRPr>
                      </a:pPr>
                      <a:r>
                        <a:t>          5.2. Market Impacting Factors</a:t>
                      </a:r>
                    </a:p>
                  </a:txBody>
                  <a:tcPr>
                    <a:noFill/>
                    <a:lnL>
                      <a:noFill/>
                    </a:lnL>
                    <a:lnR>
                      <a:noFill/>
                    </a:lnR>
                    <a:lnT>
                      <a:noFill/>
                    </a:lnT>
                    <a:lnB>
                      <a:noFill/>
                    </a:lnB>
                  </a:tcPr>
                </a:tc>
              </a:tr>
              <a:tr h="322729">
                <a:tc>
                  <a:txBody>
                    <a:bodyPr/>
                    <a:lstStyle/>
                    <a:p>
                      <a:pPr>
                        <a:defRPr sz="1100" b="0">
                          <a:solidFill>
                            <a:srgbClr val="000000"/>
                          </a:solidFill>
                          <a:latin typeface="Poppins"/>
                        </a:defRPr>
                      </a:pPr>
                      <a:r>
                        <a:t>          3.2. Key Market Highlights</a:t>
                      </a:r>
                    </a:p>
                  </a:txBody>
                  <a:tcPr>
                    <a:noFill/>
                    <a:lnL>
                      <a:noFill/>
                    </a:lnL>
                    <a:lnR>
                      <a:noFill/>
                    </a:lnR>
                    <a:lnT>
                      <a:noFill/>
                    </a:lnT>
                    <a:lnB>
                      <a:noFill/>
                    </a:lnB>
                  </a:tcPr>
                </a:tc>
                <a:tc>
                  <a:txBody>
                    <a:bodyPr/>
                    <a:lstStyle/>
                    <a:p>
                      <a:pPr>
                        <a:defRPr sz="1100" b="0">
                          <a:solidFill>
                            <a:srgbClr val="000000"/>
                          </a:solidFill>
                          <a:latin typeface="Poppins"/>
                        </a:defRPr>
                      </a:pPr>
                      <a:r>
                        <a:t>          5.3. Top Investment Pockets</a:t>
                      </a:r>
                    </a:p>
                  </a:txBody>
                  <a:tcPr>
                    <a:noFill/>
                    <a:lnL>
                      <a:noFill/>
                    </a:lnL>
                    <a:lnR>
                      <a:noFill/>
                    </a:lnR>
                    <a:lnT>
                      <a:noFill/>
                    </a:lnT>
                    <a:lnB>
                      <a:noFill/>
                    </a:lnB>
                  </a:tcPr>
                </a:tc>
              </a:tr>
              <a:tr h="322729">
                <a:tc>
                  <a:txBody>
                    <a:bodyPr/>
                    <a:lstStyle/>
                    <a:p>
                      <a:pPr>
                        <a:defRPr sz="1100" b="0">
                          <a:solidFill>
                            <a:srgbClr val="000000"/>
                          </a:solidFill>
                          <a:latin typeface="Poppins"/>
                        </a:defRPr>
                      </a:pPr>
                      <a:r>
                        <a:t>          3.3. Segmental Overview</a:t>
                      </a:r>
                    </a:p>
                  </a:txBody>
                  <a:tcPr>
                    <a:noFill/>
                    <a:lnL>
                      <a:noFill/>
                    </a:lnL>
                    <a:lnR>
                      <a:noFill/>
                    </a:lnR>
                    <a:lnT>
                      <a:noFill/>
                    </a:lnT>
                    <a:lnB>
                      <a:noFill/>
                    </a:lnB>
                  </a:tcPr>
                </a:tc>
                <a:tc>
                  <a:txBody>
                    <a:bodyPr/>
                    <a:lstStyle/>
                    <a:p>
                      <a:pPr>
                        <a:defRPr sz="1100" b="0">
                          <a:solidFill>
                            <a:srgbClr val="000000"/>
                          </a:solidFill>
                          <a:latin typeface="Poppins"/>
                        </a:defRPr>
                      </a:pPr>
                      <a:r>
                        <a:t>          5.4. Market Attractiveness Index, 2024</a:t>
                      </a:r>
                    </a:p>
                  </a:txBody>
                  <a:tcPr>
                    <a:noFill/>
                    <a:lnL>
                      <a:noFill/>
                    </a:lnL>
                    <a:lnR>
                      <a:noFill/>
                    </a:lnR>
                    <a:lnT>
                      <a:noFill/>
                    </a:lnT>
                    <a:lnB>
                      <a:noFill/>
                    </a:lnB>
                  </a:tcPr>
                </a:tc>
              </a:tr>
              <a:tr h="322729">
                <a:tc>
                  <a:txBody>
                    <a:bodyPr/>
                    <a:lstStyle/>
                    <a:p>
                      <a:pPr>
                        <a:defRPr sz="1100" b="1">
                          <a:solidFill>
                            <a:srgbClr val="7030A0"/>
                          </a:solidFill>
                          <a:latin typeface="P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ppins"/>
                        </a:defRPr>
                      </a:pPr>
                      <a:r>
                        <a:t>          5.5. Market Ecosystem</a:t>
                      </a:r>
                    </a:p>
                  </a:txBody>
                  <a:tcPr>
                    <a:noFill/>
                    <a:lnL>
                      <a:noFill/>
                    </a:lnL>
                    <a:lnR>
                      <a:noFill/>
                    </a:lnR>
                    <a:lnT>
                      <a:noFill/>
                    </a:lnT>
                    <a:lnB>
                      <a:noFill/>
                    </a:lnB>
                  </a:tcPr>
                </a:tc>
              </a:tr>
              <a:tr h="322729">
                <a:tc>
                  <a:txBody>
                    <a:bodyPr/>
                    <a:lstStyle/>
                    <a:p>
                      <a:pPr>
                        <a:defRPr sz="1100" b="0">
                          <a:solidFill>
                            <a:srgbClr val="000000"/>
                          </a:solidFill>
                          <a:latin typeface="P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ppins"/>
                        </a:defRPr>
                      </a:pPr>
                      <a:r>
                        <a:t>          5.6. PESTEL Analysis</a:t>
                      </a:r>
                    </a:p>
                  </a:txBody>
                  <a:tcPr>
                    <a:noFill/>
                    <a:lnL>
                      <a:noFill/>
                    </a:lnL>
                    <a:lnR>
                      <a:noFill/>
                    </a:lnR>
                    <a:lnT>
                      <a:noFill/>
                    </a:lnT>
                    <a:lnB>
                      <a:noFill/>
                    </a:lnB>
                  </a:tcPr>
                </a:tc>
              </a:tr>
              <a:tr h="322729">
                <a:tc>
                  <a:txBody>
                    <a:bodyPr/>
                    <a:lstStyle/>
                    <a:p>
                      <a:pPr>
                        <a:defRPr sz="1100" b="0">
                          <a:solidFill>
                            <a:srgbClr val="000000"/>
                          </a:solidFill>
                          <a:latin typeface="Poppins"/>
                        </a:defRPr>
                      </a:pPr>
                      <a:r>
                        <a:t>          4.2. Drivers &amp; Opportunities</a:t>
                      </a:r>
                    </a:p>
                  </a:txBody>
                  <a:tcPr>
                    <a:noFill/>
                    <a:lnL>
                      <a:noFill/>
                    </a:lnL>
                    <a:lnR>
                      <a:noFill/>
                    </a:lnR>
                    <a:lnT>
                      <a:noFill/>
                    </a:lnT>
                    <a:lnB>
                      <a:noFill/>
                    </a:lnB>
                  </a:tcPr>
                </a:tc>
                <a:tc>
                  <a:txBody>
                    <a:bodyPr/>
                    <a:lstStyle/>
                    <a:p>
                      <a:pPr>
                        <a:defRPr sz="1100" b="0">
                          <a:solidFill>
                            <a:srgbClr val="000000"/>
                          </a:solidFill>
                          <a:latin typeface="Poppins"/>
                        </a:defRPr>
                      </a:pPr>
                      <a:r>
                        <a:t>          5.7. Pricing Analysis</a:t>
                      </a:r>
                    </a:p>
                  </a:txBody>
                  <a:tcPr>
                    <a:noFill/>
                    <a:lnL>
                      <a:noFill/>
                    </a:lnL>
                    <a:lnR>
                      <a:noFill/>
                    </a:lnR>
                    <a:lnT>
                      <a:noFill/>
                    </a:lnT>
                    <a:lnB>
                      <a:noFill/>
                    </a:lnB>
                  </a:tcPr>
                </a:tc>
              </a:tr>
              <a:tr h="322729">
                <a:tc>
                  <a:txBody>
                    <a:bodyPr/>
                    <a:lstStyle/>
                    <a:p>
                      <a:pPr>
                        <a:defRPr sz="1100" b="0">
                          <a:solidFill>
                            <a:srgbClr val="000000"/>
                          </a:solidFill>
                          <a:latin typeface="P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ppins"/>
                        </a:defRPr>
                      </a:pPr>
                      <a:r>
                        <a:t>          5.8. Regulatory Landscape</a:t>
                      </a:r>
                    </a:p>
                  </a:txBody>
                  <a:tcPr>
                    <a:noFill/>
                    <a:lnL>
                      <a:noFill/>
                    </a:lnL>
                    <a:lnR>
                      <a:noFill/>
                    </a:lnR>
                    <a:lnT>
                      <a:noFill/>
                    </a:lnT>
                    <a:lnB>
                      <a:noFill/>
                    </a:lnB>
                  </a:tcPr>
                </a:tc>
              </a:tr>
              <a:tr h="322736">
                <a:tc>
                  <a:txBody>
                    <a:bodyPr/>
                    <a:lstStyle/>
                    <a:p>
                      <a:pPr>
                        <a:defRPr sz="1100" b="0">
                          <a:solidFill>
                            <a:srgbClr val="000000"/>
                          </a:solidFill>
                          <a:latin typeface="Poppins"/>
                        </a:defRPr>
                      </a:pPr>
                      <a:r>
                        <a:t>          4.4. Supply Side Trends</a:t>
                      </a:r>
                    </a:p>
                  </a:txBody>
                  <a:tcPr>
                    <a:noFill/>
                    <a:lnL>
                      <a:noFill/>
                    </a:lnL>
                    <a:lnR>
                      <a:noFill/>
                    </a:lnR>
                    <a:lnT>
                      <a:noFill/>
                    </a:lnT>
                    <a:lnB>
                      <a:noFill/>
                    </a:lnB>
                  </a:tcPr>
                </a:tc>
                <a:tc>
                  <a:txBody>
                    <a:bodyPr/>
                    <a:lstStyle/>
                    <a:p>
                      <a:pPr>
                        <a:defRPr sz="1100" b="1">
                          <a:solidFill>
                            <a:srgbClr val="7030A0"/>
                          </a:solidFill>
                          <a:latin typeface="Poppins"/>
                        </a:defRPr>
                      </a:pPr>
                      <a:r>
                        <a:t>6. Market of Computers Size by Vehicle Type (2019-2032)</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6.1. Cars</a:t>
                      </a:r>
                    </a:p>
                  </a:txBody>
                  <a:tcPr>
                    <a:noFill/>
                    <a:lnL>
                      <a:noFill/>
                    </a:lnL>
                    <a:lnR>
                      <a:noFill/>
                    </a:lnR>
                    <a:lnT>
                      <a:noFill/>
                    </a:lnT>
                    <a:lnB>
                      <a:noFill/>
                    </a:lnB>
                  </a:tcPr>
                </a:tc>
                <a:tc>
                  <a:txBody>
                    <a:bodyPr/>
                    <a:lstStyle/>
                    <a:p>
                      <a:pPr>
                        <a:defRPr sz="1100" b="0">
                          <a:solidFill>
                            <a:srgbClr val="000000"/>
                          </a:solidFill>
                          <a:latin typeface="Poppins"/>
                        </a:defRPr>
                      </a:pPr>
                      <a:r>
                        <a:t>                    8.1.2. Cameras</a:t>
                      </a:r>
                    </a:p>
                  </a:txBody>
                  <a:tcPr>
                    <a:noFill/>
                    <a:lnL>
                      <a:noFill/>
                    </a:lnL>
                    <a:lnR>
                      <a:noFill/>
                    </a:lnR>
                    <a:lnT>
                      <a:noFill/>
                    </a:lnT>
                    <a:lnB>
                      <a:noFill/>
                    </a:lnB>
                  </a:tcPr>
                </a:tc>
              </a:tr>
              <a:tr h="322729">
                <a:tc>
                  <a:txBody>
                    <a:bodyPr/>
                    <a:lstStyle/>
                    <a:p>
                      <a:pPr>
                        <a:defRPr sz="1100" b="0">
                          <a:solidFill>
                            <a:srgbClr val="000000"/>
                          </a:solidFill>
                          <a:latin typeface="Poppins"/>
                        </a:defRPr>
                      </a:pPr>
                      <a:r>
                        <a:t>                    6.1.1. ICE</a:t>
                      </a:r>
                    </a:p>
                  </a:txBody>
                  <a:tcPr>
                    <a:noFill/>
                    <a:lnL>
                      <a:noFill/>
                    </a:lnL>
                    <a:lnR>
                      <a:noFill/>
                    </a:lnR>
                    <a:lnT>
                      <a:noFill/>
                    </a:lnT>
                    <a:lnB>
                      <a:noFill/>
                    </a:lnB>
                  </a:tcPr>
                </a:tc>
                <a:tc>
                  <a:txBody>
                    <a:bodyPr/>
                    <a:lstStyle/>
                    <a:p>
                      <a:pPr>
                        <a:defRPr sz="1100" b="0">
                          <a:solidFill>
                            <a:srgbClr val="000000"/>
                          </a:solidFill>
                          <a:latin typeface="Poppins"/>
                        </a:defRPr>
                      </a:pPr>
                      <a:r>
                        <a:t>                    8.1.3. Radars</a:t>
                      </a:r>
                    </a:p>
                  </a:txBody>
                  <a:tcPr>
                    <a:noFill/>
                    <a:lnL>
                      <a:noFill/>
                    </a:lnL>
                    <a:lnR>
                      <a:noFill/>
                    </a:lnR>
                    <a:lnT>
                      <a:noFill/>
                    </a:lnT>
                    <a:lnB>
                      <a:noFill/>
                    </a:lnB>
                  </a:tcPr>
                </a:tc>
              </a:tr>
              <a:tr h="322729">
                <a:tc>
                  <a:txBody>
                    <a:bodyPr/>
                    <a:lstStyle/>
                    <a:p>
                      <a:pPr>
                        <a:defRPr sz="1100" b="0">
                          <a:solidFill>
                            <a:srgbClr val="000000"/>
                          </a:solidFill>
                          <a:latin typeface="Poppins"/>
                        </a:defRPr>
                      </a:pPr>
                      <a:r>
                        <a:t>                    6.1.2. BEV</a:t>
                      </a:r>
                    </a:p>
                  </a:txBody>
                  <a:tcPr>
                    <a:noFill/>
                    <a:lnL>
                      <a:noFill/>
                    </a:lnL>
                    <a:lnR>
                      <a:noFill/>
                    </a:lnR>
                    <a:lnT>
                      <a:noFill/>
                    </a:lnT>
                    <a:lnB>
                      <a:noFill/>
                    </a:lnB>
                  </a:tcPr>
                </a:tc>
                <a:tc>
                  <a:txBody>
                    <a:bodyPr/>
                    <a:lstStyle/>
                    <a:p>
                      <a:pPr>
                        <a:defRPr sz="1100" b="0">
                          <a:solidFill>
                            <a:srgbClr val="000000"/>
                          </a:solidFill>
                          <a:latin typeface="Poppins"/>
                        </a:defRPr>
                      </a:pPr>
                      <a:r>
                        <a:t>                    8.1.4. Connectivity Modules (5G TCUs)</a:t>
                      </a:r>
                    </a:p>
                  </a:txBody>
                  <a:tcPr>
                    <a:noFill/>
                    <a:lnL>
                      <a:noFill/>
                    </a:lnL>
                    <a:lnR>
                      <a:noFill/>
                    </a:lnR>
                    <a:lnT>
                      <a:noFill/>
                    </a:lnT>
                    <a:lnB>
                      <a:noFill/>
                    </a:lnB>
                  </a:tcPr>
                </a:tc>
              </a:tr>
              <a:tr h="322729">
                <a:tc>
                  <a:txBody>
                    <a:bodyPr/>
                    <a:lstStyle/>
                    <a:p>
                      <a:pPr>
                        <a:defRPr sz="1100" b="0">
                          <a:solidFill>
                            <a:srgbClr val="000000"/>
                          </a:solidFill>
                          <a:latin typeface="Poppins"/>
                        </a:defRPr>
                      </a:pPr>
                      <a:r>
                        <a:t>                    6.1.3. Fuel Cell</a:t>
                      </a:r>
                    </a:p>
                  </a:txBody>
                  <a:tcPr>
                    <a:noFill/>
                    <a:lnL>
                      <a:noFill/>
                    </a:lnL>
                    <a:lnR>
                      <a:noFill/>
                    </a:lnR>
                    <a:lnT>
                      <a:noFill/>
                    </a:lnT>
                    <a:lnB>
                      <a:noFill/>
                    </a:lnB>
                  </a:tcPr>
                </a:tc>
                <a:tc>
                  <a:txBody>
                    <a:bodyPr/>
                    <a:lstStyle/>
                    <a:p>
                      <a:pPr>
                        <a:defRPr sz="1100" b="0">
                          <a:solidFill>
                            <a:srgbClr val="000000"/>
                          </a:solidFill>
                          <a:latin typeface="Poppins"/>
                        </a:defRPr>
                      </a:pPr>
                      <a:r>
                        <a:t>                    8.1.5. Others</a:t>
                      </a:r>
                    </a:p>
                  </a:txBody>
                  <a:tcPr>
                    <a:noFill/>
                    <a:lnL>
                      <a:noFill/>
                    </a:lnL>
                    <a:lnR>
                      <a:noFill/>
                    </a:lnR>
                    <a:lnT>
                      <a:noFill/>
                    </a:lnT>
                    <a:lnB>
                      <a:noFill/>
                    </a:lnB>
                  </a:tcPr>
                </a:tc>
              </a:tr>
              <a:tr h="322729">
                <a:tc>
                  <a:txBody>
                    <a:bodyPr/>
                    <a:lstStyle/>
                    <a:p>
                      <a:pPr>
                        <a:defRPr sz="1100" b="0">
                          <a:solidFill>
                            <a:srgbClr val="000000"/>
                          </a:solidFill>
                          <a:latin typeface="Poppins"/>
                        </a:defRPr>
                      </a:pPr>
                      <a:r>
                        <a:t>                    6.1.4. Others</a:t>
                      </a:r>
                    </a:p>
                  </a:txBody>
                  <a:tcPr>
                    <a:noFill/>
                    <a:lnL>
                      <a:noFill/>
                    </a:lnL>
                    <a:lnR>
                      <a:noFill/>
                    </a:lnR>
                    <a:lnT>
                      <a:noFill/>
                    </a:lnT>
                    <a:lnB>
                      <a:noFill/>
                    </a:lnB>
                  </a:tcPr>
                </a:tc>
                <a:tc>
                  <a:txBody>
                    <a:bodyPr/>
                    <a:lstStyle/>
                    <a:p>
                      <a:pPr>
                        <a:defRPr sz="1100" b="0">
                          <a:solidFill>
                            <a:srgbClr val="000000"/>
                          </a:solidFill>
                          <a:latin typeface="Poppins"/>
                        </a:defRPr>
                      </a:pPr>
                      <a:r>
                        <a:t>          8.2. Software</a:t>
                      </a:r>
                    </a:p>
                  </a:txBody>
                  <a:tcPr>
                    <a:noFill/>
                    <a:lnL>
                      <a:noFill/>
                    </a:lnL>
                    <a:lnR>
                      <a:noFill/>
                    </a:lnR>
                    <a:lnT>
                      <a:noFill/>
                    </a:lnT>
                    <a:lnB>
                      <a:noFill/>
                    </a:lnB>
                  </a:tcPr>
                </a:tc>
              </a:tr>
              <a:tr h="322729">
                <a:tc>
                  <a:txBody>
                    <a:bodyPr/>
                    <a:lstStyle/>
                    <a:p>
                      <a:pPr>
                        <a:defRPr sz="1100" b="0">
                          <a:solidFill>
                            <a:srgbClr val="000000"/>
                          </a:solidFill>
                          <a:latin typeface="Poppins"/>
                        </a:defRPr>
                      </a:pPr>
                      <a:r>
                        <a:t>          6.2. Vans</a:t>
                      </a:r>
                    </a:p>
                  </a:txBody>
                  <a:tcPr>
                    <a:noFill/>
                    <a:lnL>
                      <a:noFill/>
                    </a:lnL>
                    <a:lnR>
                      <a:noFill/>
                    </a:lnR>
                    <a:lnT>
                      <a:noFill/>
                    </a:lnT>
                    <a:lnB>
                      <a:noFill/>
                    </a:lnB>
                  </a:tcPr>
                </a:tc>
                <a:tc>
                  <a:txBody>
                    <a:bodyPr/>
                    <a:lstStyle/>
                    <a:p>
                      <a:pPr>
                        <a:defRPr sz="1100" b="1">
                          <a:solidFill>
                            <a:srgbClr val="7030A0"/>
                          </a:solidFill>
                          <a:latin typeface="Poppins"/>
                        </a:defRPr>
                      </a:pPr>
                      <a:r>
                        <a:t>9. Market of Computers Size by Service (2019-2032)</a:t>
                      </a:r>
                    </a:p>
                  </a:txBody>
                  <a:tcPr>
                    <a:noFill/>
                    <a:lnL>
                      <a:noFill/>
                    </a:lnL>
                    <a:lnR>
                      <a:noFill/>
                    </a:lnR>
                    <a:lnT>
                      <a:noFill/>
                    </a:lnT>
                    <a:lnB>
                      <a:noFill/>
                    </a:lnB>
                  </a:tcPr>
                </a:tc>
              </a:tr>
              <a:tr h="322729">
                <a:tc>
                  <a:txBody>
                    <a:bodyPr/>
                    <a:lstStyle/>
                    <a:p>
                      <a:pPr>
                        <a:defRPr sz="1100" b="0">
                          <a:solidFill>
                            <a:srgbClr val="000000"/>
                          </a:solidFill>
                          <a:latin typeface="Poppins"/>
                        </a:defRPr>
                      </a:pPr>
                      <a:r>
                        <a:t>                    6.2.1. ICE</a:t>
                      </a:r>
                    </a:p>
                  </a:txBody>
                  <a:tcPr>
                    <a:noFill/>
                    <a:lnL>
                      <a:noFill/>
                    </a:lnL>
                    <a:lnR>
                      <a:noFill/>
                    </a:lnR>
                    <a:lnT>
                      <a:noFill/>
                    </a:lnT>
                    <a:lnB>
                      <a:noFill/>
                    </a:lnB>
                  </a:tcPr>
                </a:tc>
                <a:tc>
                  <a:txBody>
                    <a:bodyPr/>
                    <a:lstStyle/>
                    <a:p>
                      <a:pPr>
                        <a:defRPr sz="1100" b="0">
                          <a:solidFill>
                            <a:srgbClr val="000000"/>
                          </a:solidFill>
                          <a:latin typeface="Poppins"/>
                        </a:defRPr>
                      </a:pPr>
                      <a:r>
                        <a:t>          9.1. Rental</a:t>
                      </a:r>
                    </a:p>
                  </a:txBody>
                  <a:tcPr>
                    <a:noFill/>
                    <a:lnL>
                      <a:noFill/>
                    </a:lnL>
                    <a:lnR>
                      <a:noFill/>
                    </a:lnR>
                    <a:lnT>
                      <a:noFill/>
                    </a:lnT>
                    <a:lnB>
                      <a:noFill/>
                    </a:lnB>
                  </a:tcPr>
                </a:tc>
              </a:tr>
              <a:tr h="322729">
                <a:tc>
                  <a:txBody>
                    <a:bodyPr/>
                    <a:lstStyle/>
                    <a:p>
                      <a:pPr>
                        <a:defRPr sz="1100" b="0">
                          <a:solidFill>
                            <a:srgbClr val="000000"/>
                          </a:solidFill>
                          <a:latin typeface="Poppins"/>
                        </a:defRPr>
                      </a:pPr>
                      <a:r>
                        <a:t>                    6.2.2. BEV</a:t>
                      </a:r>
                    </a:p>
                  </a:txBody>
                  <a:tcPr>
                    <a:noFill/>
                    <a:lnL>
                      <a:noFill/>
                    </a:lnL>
                    <a:lnR>
                      <a:noFill/>
                    </a:lnR>
                    <a:lnT>
                      <a:noFill/>
                    </a:lnT>
                    <a:lnB>
                      <a:noFill/>
                    </a:lnB>
                  </a:tcPr>
                </a:tc>
                <a:tc>
                  <a:txBody>
                    <a:bodyPr/>
                    <a:lstStyle/>
                    <a:p>
                      <a:pPr>
                        <a:defRPr sz="1100" b="0">
                          <a:solidFill>
                            <a:srgbClr val="000000"/>
                          </a:solidFill>
                          <a:latin typeface="Poppins"/>
                        </a:defRPr>
                      </a:pPr>
                      <a:r>
                        <a:t>          9.2. Station Based</a:t>
                      </a:r>
                    </a:p>
                  </a:txBody>
                  <a:tcPr>
                    <a:noFill/>
                    <a:lnL>
                      <a:noFill/>
                    </a:lnL>
                    <a:lnR>
                      <a:noFill/>
                    </a:lnR>
                    <a:lnT>
                      <a:noFill/>
                    </a:lnT>
                    <a:lnB>
                      <a:noFill/>
                    </a:lnB>
                  </a:tcPr>
                </a:tc>
              </a:tr>
              <a:tr h="322729">
                <a:tc>
                  <a:txBody>
                    <a:bodyPr/>
                    <a:lstStyle/>
                    <a:p>
                      <a:pPr>
                        <a:defRPr sz="1100" b="0">
                          <a:solidFill>
                            <a:srgbClr val="000000"/>
                          </a:solidFill>
                          <a:latin typeface="Poppins"/>
                        </a:defRPr>
                      </a:pPr>
                      <a:r>
                        <a:t>                    6.2.3. Fuel Cell</a:t>
                      </a:r>
                    </a:p>
                  </a:txBody>
                  <a:tcPr>
                    <a:noFill/>
                    <a:lnL>
                      <a:noFill/>
                    </a:lnL>
                    <a:lnR>
                      <a:noFill/>
                    </a:lnR>
                    <a:lnT>
                      <a:noFill/>
                    </a:lnT>
                    <a:lnB>
                      <a:noFill/>
                    </a:lnB>
                  </a:tcPr>
                </a:tc>
                <a:tc>
                  <a:txBody>
                    <a:bodyPr/>
                    <a:lstStyle/>
                    <a:p>
                      <a:pPr>
                        <a:defRPr sz="1100" b="1">
                          <a:solidFill>
                            <a:srgbClr val="7030A0"/>
                          </a:solidFill>
                          <a:latin typeface="Poppins"/>
                        </a:defRPr>
                      </a:pPr>
                      <a:r>
                        <a:t>10. Market of Computers Size by Application (2019-2032)</a:t>
                      </a:r>
                    </a:p>
                  </a:txBody>
                  <a:tcPr>
                    <a:noFill/>
                    <a:lnL>
                      <a:noFill/>
                    </a:lnL>
                    <a:lnR>
                      <a:noFill/>
                    </a:lnR>
                    <a:lnT>
                      <a:noFill/>
                    </a:lnT>
                    <a:lnB>
                      <a:noFill/>
                    </a:lnB>
                  </a:tcPr>
                </a:tc>
              </a:tr>
              <a:tr h="322729">
                <a:tc>
                  <a:txBody>
                    <a:bodyPr/>
                    <a:lstStyle/>
                    <a:p>
                      <a:pPr>
                        <a:defRPr sz="1100" b="0">
                          <a:solidFill>
                            <a:srgbClr val="000000"/>
                          </a:solidFill>
                          <a:latin typeface="Poppins"/>
                        </a:defRPr>
                      </a:pPr>
                      <a:r>
                        <a:t>                    6.2.4. Others</a:t>
                      </a:r>
                    </a:p>
                  </a:txBody>
                  <a:tcPr>
                    <a:noFill/>
                    <a:lnL>
                      <a:noFill/>
                    </a:lnL>
                    <a:lnR>
                      <a:noFill/>
                    </a:lnR>
                    <a:lnT>
                      <a:noFill/>
                    </a:lnT>
                    <a:lnB>
                      <a:noFill/>
                    </a:lnB>
                  </a:tcPr>
                </a:tc>
                <a:tc>
                  <a:txBody>
                    <a:bodyPr/>
                    <a:lstStyle/>
                    <a:p>
                      <a:pPr>
                        <a:defRPr sz="1100" b="0">
                          <a:solidFill>
                            <a:srgbClr val="000000"/>
                          </a:solidFill>
                          <a:latin typeface="Poppins"/>
                        </a:defRPr>
                      </a:pPr>
                      <a:r>
                        <a:t>          10.1. Passenger Transportation</a:t>
                      </a:r>
                    </a:p>
                  </a:txBody>
                  <a:tcPr>
                    <a:noFill/>
                    <a:lnL>
                      <a:noFill/>
                    </a:lnL>
                    <a:lnR>
                      <a:noFill/>
                    </a:lnR>
                    <a:lnT>
                      <a:noFill/>
                    </a:lnT>
                    <a:lnB>
                      <a:noFill/>
                    </a:lnB>
                  </a:tcPr>
                </a:tc>
              </a:tr>
              <a:tr h="322729">
                <a:tc>
                  <a:txBody>
                    <a:bodyPr/>
                    <a:lstStyle/>
                    <a:p>
                      <a:pPr>
                        <a:defRPr sz="1100" b="0">
                          <a:solidFill>
                            <a:srgbClr val="000000"/>
                          </a:solidFill>
                          <a:latin typeface="Poppins"/>
                        </a:defRPr>
                      </a:pPr>
                      <a:r>
                        <a:t>          6.3. Other Vehicle Types</a:t>
                      </a:r>
                    </a:p>
                  </a:txBody>
                  <a:tcPr>
                    <a:noFill/>
                    <a:lnL>
                      <a:noFill/>
                    </a:lnL>
                    <a:lnR>
                      <a:noFill/>
                    </a:lnR>
                    <a:lnT>
                      <a:noFill/>
                    </a:lnT>
                    <a:lnB>
                      <a:noFill/>
                    </a:lnB>
                  </a:tcPr>
                </a:tc>
                <a:tc>
                  <a:txBody>
                    <a:bodyPr/>
                    <a:lstStyle/>
                    <a:p>
                      <a:pPr>
                        <a:defRPr sz="1100" b="0">
                          <a:solidFill>
                            <a:srgbClr val="000000"/>
                          </a:solidFill>
                          <a:latin typeface="Poppins"/>
                        </a:defRPr>
                      </a:pPr>
                      <a:r>
                        <a:t>          10.2. Goods Transportation</a:t>
                      </a:r>
                    </a:p>
                  </a:txBody>
                  <a:tcPr>
                    <a:noFill/>
                    <a:lnL>
                      <a:noFill/>
                    </a:lnL>
                    <a:lnR>
                      <a:noFill/>
                    </a:lnR>
                    <a:lnT>
                      <a:noFill/>
                    </a:lnT>
                    <a:lnB>
                      <a:noFill/>
                    </a:lnB>
                  </a:tcPr>
                </a:tc>
              </a:tr>
              <a:tr h="322729">
                <a:tc>
                  <a:txBody>
                    <a:bodyPr/>
                    <a:lstStyle/>
                    <a:p>
                      <a:pPr>
                        <a:defRPr sz="1100" b="1">
                          <a:solidFill>
                            <a:srgbClr val="7030A0"/>
                          </a:solidFill>
                          <a:latin typeface="Poppins"/>
                        </a:defRPr>
                      </a:pPr>
                      <a:r>
                        <a:t>7. Market of Computers Size by Autonomous Level (2019-2032)</a:t>
                      </a:r>
                    </a:p>
                  </a:txBody>
                  <a:tcPr>
                    <a:noFill/>
                    <a:lnL>
                      <a:noFill/>
                    </a:lnL>
                    <a:lnR>
                      <a:noFill/>
                    </a:lnR>
                    <a:lnT>
                      <a:noFill/>
                    </a:lnT>
                    <a:lnB>
                      <a:noFill/>
                    </a:lnB>
                  </a:tcPr>
                </a:tc>
                <a:tc>
                  <a:txBody>
                    <a:bodyPr/>
                    <a:lstStyle/>
                    <a:p>
                      <a:pPr>
                        <a:defRPr sz="1100" b="1">
                          <a:solidFill>
                            <a:srgbClr val="7030A0"/>
                          </a:solidFill>
                          <a:latin typeface="Poppins"/>
                        </a:defRPr>
                      </a:pPr>
                      <a:r>
                        <a:t>11. Market of Computers Size by Region (2019-2032)</a:t>
                      </a:r>
                    </a:p>
                  </a:txBody>
                  <a:tcPr>
                    <a:noFill/>
                    <a:lnL>
                      <a:noFill/>
                    </a:lnL>
                    <a:lnR>
                      <a:noFill/>
                    </a:lnR>
                    <a:lnT>
                      <a:noFill/>
                    </a:lnT>
                    <a:lnB>
                      <a:noFill/>
                    </a:lnB>
                  </a:tcPr>
                </a:tc>
              </a:tr>
              <a:tr h="322729">
                <a:tc>
                  <a:txBody>
                    <a:bodyPr/>
                    <a:lstStyle/>
                    <a:p>
                      <a:pPr>
                        <a:defRPr sz="1100" b="0">
                          <a:solidFill>
                            <a:srgbClr val="000000"/>
                          </a:solidFill>
                          <a:latin typeface="Poppins"/>
                        </a:defRPr>
                      </a:pPr>
                      <a:r>
                        <a:t>          7.1. Teleoperated</a:t>
                      </a:r>
                    </a:p>
                  </a:txBody>
                  <a:tcPr>
                    <a:noFill/>
                    <a:lnL>
                      <a:noFill/>
                    </a:lnL>
                    <a:lnR>
                      <a:noFill/>
                    </a:lnR>
                    <a:lnT>
                      <a:noFill/>
                    </a:lnT>
                    <a:lnB>
                      <a:noFill/>
                    </a:lnB>
                  </a:tcPr>
                </a:tc>
                <a:tc>
                  <a:txBody>
                    <a:bodyPr/>
                    <a:lstStyle/>
                    <a:p>
                      <a:pPr>
                        <a:defRPr sz="1100" b="0">
                          <a:solidFill>
                            <a:srgbClr val="000000"/>
                          </a:solidFill>
                          <a:latin typeface="Poppins"/>
                        </a:defRPr>
                      </a:pPr>
                      <a:r>
                        <a:t>          11.1. North America</a:t>
                      </a:r>
                    </a:p>
                  </a:txBody>
                  <a:tcPr>
                    <a:noFill/>
                    <a:lnL>
                      <a:noFill/>
                    </a:lnL>
                    <a:lnR>
                      <a:noFill/>
                    </a:lnR>
                    <a:lnT>
                      <a:noFill/>
                    </a:lnT>
                    <a:lnB>
                      <a:noFill/>
                    </a:lnB>
                  </a:tcPr>
                </a:tc>
              </a:tr>
              <a:tr h="322729">
                <a:tc>
                  <a:txBody>
                    <a:bodyPr/>
                    <a:lstStyle/>
                    <a:p>
                      <a:pPr>
                        <a:defRPr sz="1100" b="0">
                          <a:solidFill>
                            <a:srgbClr val="000000"/>
                          </a:solidFill>
                          <a:latin typeface="Poppins"/>
                        </a:defRPr>
                      </a:pPr>
                      <a:r>
                        <a:t>          7.2. Fully Autonomous</a:t>
                      </a:r>
                    </a:p>
                  </a:txBody>
                  <a:tcPr>
                    <a:noFill/>
                    <a:lnL>
                      <a:noFill/>
                    </a:lnL>
                    <a:lnR>
                      <a:noFill/>
                    </a:lnR>
                    <a:lnT>
                      <a:noFill/>
                    </a:lnT>
                    <a:lnB>
                      <a:noFill/>
                    </a:lnB>
                  </a:tcPr>
                </a:tc>
                <a:tc>
                  <a:txBody>
                    <a:bodyPr/>
                    <a:lstStyle/>
                    <a:p>
                      <a:pPr>
                        <a:defRPr sz="1100" b="0">
                          <a:solidFill>
                            <a:srgbClr val="000000"/>
                          </a:solidFill>
                          <a:latin typeface="Poppins"/>
                        </a:defRPr>
                      </a:pPr>
                      <a:r>
                        <a:t>          11.2. Europe</a:t>
                      </a:r>
                    </a:p>
                  </a:txBody>
                  <a:tcPr>
                    <a:noFill/>
                    <a:lnL>
                      <a:noFill/>
                    </a:lnL>
                    <a:lnR>
                      <a:noFill/>
                    </a:lnR>
                    <a:lnT>
                      <a:noFill/>
                    </a:lnT>
                    <a:lnB>
                      <a:noFill/>
                    </a:lnB>
                  </a:tcPr>
                </a:tc>
              </a:tr>
              <a:tr h="322729">
                <a:tc>
                  <a:txBody>
                    <a:bodyPr/>
                    <a:lstStyle/>
                    <a:p>
                      <a:pPr>
                        <a:defRPr sz="1100" b="1">
                          <a:solidFill>
                            <a:srgbClr val="7030A0"/>
                          </a:solidFill>
                          <a:latin typeface="Poppins"/>
                        </a:defRPr>
                      </a:pPr>
                      <a:r>
                        <a:t>8. Market of Computers Size by Component (2019-2032)</a:t>
                      </a:r>
                    </a:p>
                  </a:txBody>
                  <a:tcPr>
                    <a:noFill/>
                    <a:lnL>
                      <a:noFill/>
                    </a:lnL>
                    <a:lnR>
                      <a:noFill/>
                    </a:lnR>
                    <a:lnT>
                      <a:noFill/>
                    </a:lnT>
                    <a:lnB>
                      <a:noFill/>
                    </a:lnB>
                  </a:tcPr>
                </a:tc>
                <a:tc>
                  <a:txBody>
                    <a:bodyPr/>
                    <a:lstStyle/>
                    <a:p>
                      <a:pPr>
                        <a:defRPr sz="1100" b="0">
                          <a:solidFill>
                            <a:srgbClr val="000000"/>
                          </a:solidFill>
                          <a:latin typeface="Poppins"/>
                        </a:defRPr>
                      </a:pPr>
                      <a:r>
                        <a:t>          11.3. Asia-Pacific</a:t>
                      </a:r>
                    </a:p>
                  </a:txBody>
                  <a:tcPr>
                    <a:noFill/>
                    <a:lnL>
                      <a:noFill/>
                    </a:lnL>
                    <a:lnR>
                      <a:noFill/>
                    </a:lnR>
                    <a:lnT>
                      <a:noFill/>
                    </a:lnT>
                    <a:lnB>
                      <a:noFill/>
                    </a:lnB>
                  </a:tcPr>
                </a:tc>
              </a:tr>
              <a:tr h="322729">
                <a:tc>
                  <a:txBody>
                    <a:bodyPr/>
                    <a:lstStyle/>
                    <a:p>
                      <a:pPr>
                        <a:defRPr sz="1100" b="0">
                          <a:solidFill>
                            <a:srgbClr val="000000"/>
                          </a:solidFill>
                          <a:latin typeface="Poppins"/>
                        </a:defRPr>
                      </a:pPr>
                      <a:r>
                        <a:t>          8.1. Hardware</a:t>
                      </a:r>
                    </a:p>
                  </a:txBody>
                  <a:tcPr>
                    <a:noFill/>
                    <a:lnL>
                      <a:noFill/>
                    </a:lnL>
                    <a:lnR>
                      <a:noFill/>
                    </a:lnR>
                    <a:lnT>
                      <a:noFill/>
                    </a:lnT>
                    <a:lnB>
                      <a:noFill/>
                    </a:lnB>
                  </a:tcPr>
                </a:tc>
                <a:tc>
                  <a:txBody>
                    <a:bodyPr/>
                    <a:lstStyle/>
                    <a:p>
                      <a:pPr>
                        <a:defRPr sz="1100" b="0">
                          <a:solidFill>
                            <a:srgbClr val="000000"/>
                          </a:solidFill>
                          <a:latin typeface="Poppins"/>
                        </a:defRPr>
                      </a:pPr>
                      <a:r>
                        <a:t>          11.4. Latin America</a:t>
                      </a:r>
                    </a:p>
                  </a:txBody>
                  <a:tcPr>
                    <a:noFill/>
                    <a:lnL>
                      <a:noFill/>
                    </a:lnL>
                    <a:lnR>
                      <a:noFill/>
                    </a:lnR>
                    <a:lnT>
                      <a:noFill/>
                    </a:lnT>
                    <a:lnB>
                      <a:noFill/>
                    </a:lnB>
                  </a:tcPr>
                </a:tc>
              </a:tr>
              <a:tr h="322736">
                <a:tc>
                  <a:txBody>
                    <a:bodyPr/>
                    <a:lstStyle/>
                    <a:p>
                      <a:pPr>
                        <a:defRPr sz="1100" b="0">
                          <a:solidFill>
                            <a:srgbClr val="000000"/>
                          </a:solidFill>
                          <a:latin typeface="Poppins"/>
                        </a:defRPr>
                      </a:pPr>
                      <a:r>
                        <a:t>                    8.1.1. LiDAR Sensors</a:t>
                      </a:r>
                    </a:p>
                  </a:txBody>
                  <a:tcPr>
                    <a:noFill/>
                    <a:lnL>
                      <a:noFill/>
                    </a:lnL>
                    <a:lnR>
                      <a:noFill/>
                    </a:lnR>
                    <a:lnT>
                      <a:noFill/>
                    </a:lnT>
                    <a:lnB>
                      <a:noFill/>
                    </a:lnB>
                  </a:tcPr>
                </a:tc>
                <a:tc>
                  <a:txBody>
                    <a:bodyPr/>
                    <a:lstStyle/>
                    <a:p>
                      <a:pPr>
                        <a:defRPr sz="1100" b="0">
                          <a:solidFill>
                            <a:srgbClr val="000000"/>
                          </a:solidFill>
                          <a:latin typeface="Poppins"/>
                        </a:defRPr>
                      </a:pPr>
                      <a:r>
                        <a:t>          11.5. Middle East &amp; Africa</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1">
                          <a:solidFill>
                            <a:srgbClr val="7030A0"/>
                          </a:solidFill>
                          <a:latin typeface="Poppins"/>
                        </a:defRPr>
                      </a:pPr>
                      <a:r>
                        <a:t>12. Global Market of Computers Size by Region (2019-2032)</a:t>
                      </a:r>
                    </a:p>
                  </a:txBody>
                  <a:tcPr>
                    <a:noFill/>
                    <a:lnL>
                      <a:noFill/>
                    </a:lnL>
                    <a:lnR>
                      <a:noFill/>
                    </a:lnR>
                    <a:lnT>
                      <a:noFill/>
                    </a:lnT>
                    <a:lnB>
                      <a:noFill/>
                    </a:lnB>
                  </a:tcPr>
                </a:tc>
                <a:tc>
                  <a:txBody>
                    <a:bodyPr/>
                    <a:lstStyle/>
                    <a:p>
                      <a:pPr>
                        <a:defRPr sz="1100" b="0">
                          <a:solidFill>
                            <a:srgbClr val="000000"/>
                          </a:solidFill>
                          <a:latin typeface="Poppins"/>
                        </a:defRPr>
                      </a:pPr>
                      <a:r>
                        <a:t>          12.4. Latin America (By Vehicle Type, By Autonomous Level, By Component, By Service, By Application, By Region)</a:t>
                      </a:r>
                    </a:p>
                  </a:txBody>
                  <a:tcPr>
                    <a:noFill/>
                    <a:lnL>
                      <a:noFill/>
                    </a:lnL>
                    <a:lnR>
                      <a:noFill/>
                    </a:lnR>
                    <a:lnT>
                      <a:noFill/>
                    </a:lnT>
                    <a:lnB>
                      <a:noFill/>
                    </a:lnB>
                  </a:tcPr>
                </a:tc>
              </a:tr>
              <a:tr h="322729">
                <a:tc>
                  <a:txBody>
                    <a:bodyPr/>
                    <a:lstStyle/>
                    <a:p>
                      <a:pPr>
                        <a:defRPr sz="1100" b="0">
                          <a:solidFill>
                            <a:srgbClr val="000000"/>
                          </a:solidFill>
                          <a:latin typeface="Poppins"/>
                        </a:defRPr>
                      </a:pPr>
                      <a:r>
                        <a:t>          12.1. North America (By Vehicle Type, By Autonomous Level, By Component, By Service, By Application, By Region)</a:t>
                      </a:r>
                    </a:p>
                  </a:txBody>
                  <a:tcPr>
                    <a:noFill/>
                    <a:lnL>
                      <a:noFill/>
                    </a:lnL>
                    <a:lnR>
                      <a:noFill/>
                    </a:lnR>
                    <a:lnT>
                      <a:noFill/>
                    </a:lnT>
                    <a:lnB>
                      <a:noFill/>
                    </a:lnB>
                  </a:tcPr>
                </a:tc>
                <a:tc>
                  <a:txBody>
                    <a:bodyPr/>
                    <a:lstStyle/>
                    <a:p>
                      <a:pPr>
                        <a:defRPr sz="1100" b="0">
                          <a:solidFill>
                            <a:srgbClr val="000000"/>
                          </a:solidFill>
                          <a:latin typeface="Poppins"/>
                        </a:defRPr>
                      </a:pPr>
                      <a:r>
                        <a:t>                    12.4.1. Brazil</a:t>
                      </a:r>
                    </a:p>
                  </a:txBody>
                  <a:tcPr>
                    <a:noFill/>
                    <a:lnL>
                      <a:noFill/>
                    </a:lnL>
                    <a:lnR>
                      <a:noFill/>
                    </a:lnR>
                    <a:lnT>
                      <a:noFill/>
                    </a:lnT>
                    <a:lnB>
                      <a:noFill/>
                    </a:lnB>
                  </a:tcPr>
                </a:tc>
              </a:tr>
              <a:tr h="322729">
                <a:tc>
                  <a:txBody>
                    <a:bodyPr/>
                    <a:lstStyle/>
                    <a:p>
                      <a:pPr>
                        <a:defRPr sz="1100" b="0">
                          <a:solidFill>
                            <a:srgbClr val="000000"/>
                          </a:solidFill>
                          <a:latin typeface="Poppins"/>
                        </a:defRPr>
                      </a:pPr>
                      <a:r>
                        <a:t>                    12.1.1. US</a:t>
                      </a:r>
                    </a:p>
                  </a:txBody>
                  <a:tcPr>
                    <a:noFill/>
                    <a:lnL>
                      <a:noFill/>
                    </a:lnL>
                    <a:lnR>
                      <a:noFill/>
                    </a:lnR>
                    <a:lnT>
                      <a:noFill/>
                    </a:lnT>
                    <a:lnB>
                      <a:noFill/>
                    </a:lnB>
                  </a:tcPr>
                </a:tc>
                <a:tc>
                  <a:txBody>
                    <a:bodyPr/>
                    <a:lstStyle/>
                    <a:p>
                      <a:pPr>
                        <a:defRPr sz="1100" b="0">
                          <a:solidFill>
                            <a:srgbClr val="000000"/>
                          </a:solidFill>
                          <a:latin typeface="Poppins"/>
                        </a:defRPr>
                      </a:pPr>
                      <a:r>
                        <a:t>                    12.4.2. Mexico</a:t>
                      </a:r>
                    </a:p>
                  </a:txBody>
                  <a:tcPr>
                    <a:noFill/>
                    <a:lnL>
                      <a:noFill/>
                    </a:lnL>
                    <a:lnR>
                      <a:noFill/>
                    </a:lnR>
                    <a:lnT>
                      <a:noFill/>
                    </a:lnT>
                    <a:lnB>
                      <a:noFill/>
                    </a:lnB>
                  </a:tcPr>
                </a:tc>
              </a:tr>
              <a:tr h="322729">
                <a:tc>
                  <a:txBody>
                    <a:bodyPr/>
                    <a:lstStyle/>
                    <a:p>
                      <a:pPr>
                        <a:defRPr sz="1100" b="0">
                          <a:solidFill>
                            <a:srgbClr val="000000"/>
                          </a:solidFill>
                          <a:latin typeface="Poppins"/>
                        </a:defRPr>
                      </a:pPr>
                      <a:r>
                        <a:t>                    12.1.2. Canada</a:t>
                      </a:r>
                    </a:p>
                  </a:txBody>
                  <a:tcPr>
                    <a:noFill/>
                    <a:lnL>
                      <a:noFill/>
                    </a:lnL>
                    <a:lnR>
                      <a:noFill/>
                    </a:lnR>
                    <a:lnT>
                      <a:noFill/>
                    </a:lnT>
                    <a:lnB>
                      <a:noFill/>
                    </a:lnB>
                  </a:tcPr>
                </a:tc>
                <a:tc>
                  <a:txBody>
                    <a:bodyPr/>
                    <a:lstStyle/>
                    <a:p>
                      <a:pPr>
                        <a:defRPr sz="1100" b="0">
                          <a:solidFill>
                            <a:srgbClr val="000000"/>
                          </a:solidFill>
                          <a:latin typeface="Poppins"/>
                        </a:defRPr>
                      </a:pPr>
                      <a:r>
                        <a:t>                    12.4.3. Rest of Latin America</a:t>
                      </a:r>
                    </a:p>
                  </a:txBody>
                  <a:tcPr>
                    <a:noFill/>
                    <a:lnL>
                      <a:noFill/>
                    </a:lnL>
                    <a:lnR>
                      <a:noFill/>
                    </a:lnR>
                    <a:lnT>
                      <a:noFill/>
                    </a:lnT>
                    <a:lnB>
                      <a:noFill/>
                    </a:lnB>
                  </a:tcPr>
                </a:tc>
              </a:tr>
              <a:tr h="322729">
                <a:tc>
                  <a:txBody>
                    <a:bodyPr/>
                    <a:lstStyle/>
                    <a:p>
                      <a:pPr>
                        <a:defRPr sz="1100" b="0">
                          <a:solidFill>
                            <a:srgbClr val="000000"/>
                          </a:solidFill>
                          <a:latin typeface="Poppins"/>
                        </a:defRPr>
                      </a:pPr>
                      <a:r>
                        <a:t>          12.2. Europe (By Vehicle Type, By Autonomous Level, By Component, By Service, By Application, By Region)</a:t>
                      </a:r>
                    </a:p>
                  </a:txBody>
                  <a:tcPr>
                    <a:noFill/>
                    <a:lnL>
                      <a:noFill/>
                    </a:lnL>
                    <a:lnR>
                      <a:noFill/>
                    </a:lnR>
                    <a:lnT>
                      <a:noFill/>
                    </a:lnT>
                    <a:lnB>
                      <a:noFill/>
                    </a:lnB>
                  </a:tcPr>
                </a:tc>
                <a:tc>
                  <a:txBody>
                    <a:bodyPr/>
                    <a:lstStyle/>
                    <a:p>
                      <a:pPr>
                        <a:defRPr sz="1100" b="0">
                          <a:solidFill>
                            <a:srgbClr val="000000"/>
                          </a:solidFill>
                          <a:latin typeface="Poppins"/>
                        </a:defRPr>
                      </a:pPr>
                      <a:r>
                        <a:t>          12.5. Middle East &amp; Africa (By Vehicle Type, By Autonomous Level, By Component, By Service, By Application, By Region)</a:t>
                      </a:r>
                    </a:p>
                  </a:txBody>
                  <a:tcPr>
                    <a:noFill/>
                    <a:lnL>
                      <a:noFill/>
                    </a:lnL>
                    <a:lnR>
                      <a:noFill/>
                    </a:lnR>
                    <a:lnT>
                      <a:noFill/>
                    </a:lnT>
                    <a:lnB>
                      <a:noFill/>
                    </a:lnB>
                  </a:tcPr>
                </a:tc>
              </a:tr>
              <a:tr h="322729">
                <a:tc>
                  <a:txBody>
                    <a:bodyPr/>
                    <a:lstStyle/>
                    <a:p>
                      <a:pPr>
                        <a:defRPr sz="1100" b="0">
                          <a:solidFill>
                            <a:srgbClr val="000000"/>
                          </a:solidFill>
                          <a:latin typeface="Poppins"/>
                        </a:defRPr>
                      </a:pPr>
                      <a:r>
                        <a:t>                    12.2.1. UK</a:t>
                      </a:r>
                    </a:p>
                  </a:txBody>
                  <a:tcPr>
                    <a:noFill/>
                    <a:lnL>
                      <a:noFill/>
                    </a:lnL>
                    <a:lnR>
                      <a:noFill/>
                    </a:lnR>
                    <a:lnT>
                      <a:noFill/>
                    </a:lnT>
                    <a:lnB>
                      <a:noFill/>
                    </a:lnB>
                  </a:tcPr>
                </a:tc>
                <a:tc>
                  <a:txBody>
                    <a:bodyPr/>
                    <a:lstStyle/>
                    <a:p>
                      <a:pPr>
                        <a:defRPr sz="1100" b="0">
                          <a:solidFill>
                            <a:srgbClr val="000000"/>
                          </a:solidFill>
                          <a:latin typeface="Poppins"/>
                        </a:defRPr>
                      </a:pPr>
                      <a:r>
                        <a:t>                    12.5.1. GCC Countries</a:t>
                      </a:r>
                    </a:p>
                  </a:txBody>
                  <a:tcPr>
                    <a:noFill/>
                    <a:lnL>
                      <a:noFill/>
                    </a:lnL>
                    <a:lnR>
                      <a:noFill/>
                    </a:lnR>
                    <a:lnT>
                      <a:noFill/>
                    </a:lnT>
                    <a:lnB>
                      <a:noFill/>
                    </a:lnB>
                  </a:tcPr>
                </a:tc>
              </a:tr>
              <a:tr h="322729">
                <a:tc>
                  <a:txBody>
                    <a:bodyPr/>
                    <a:lstStyle/>
                    <a:p>
                      <a:pPr>
                        <a:defRPr sz="1100" b="0">
                          <a:solidFill>
                            <a:srgbClr val="000000"/>
                          </a:solidFill>
                          <a:latin typeface="Poppins"/>
                        </a:defRPr>
                      </a:pPr>
                      <a:r>
                        <a:t>                    12.2.2. Germany</a:t>
                      </a:r>
                    </a:p>
                  </a:txBody>
                  <a:tcPr>
                    <a:noFill/>
                    <a:lnL>
                      <a:noFill/>
                    </a:lnL>
                    <a:lnR>
                      <a:noFill/>
                    </a:lnR>
                    <a:lnT>
                      <a:noFill/>
                    </a:lnT>
                    <a:lnB>
                      <a:noFill/>
                    </a:lnB>
                  </a:tcPr>
                </a:tc>
                <a:tc>
                  <a:txBody>
                    <a:bodyPr/>
                    <a:lstStyle/>
                    <a:p>
                      <a:pPr>
                        <a:defRPr sz="1100" b="0">
                          <a:solidFill>
                            <a:srgbClr val="000000"/>
                          </a:solidFill>
                          <a:latin typeface="Poppins"/>
                        </a:defRPr>
                      </a:pPr>
                      <a:r>
                        <a:t>                    12.5.2. South Africa</a:t>
                      </a:r>
                    </a:p>
                  </a:txBody>
                  <a:tcPr>
                    <a:noFill/>
                    <a:lnL>
                      <a:noFill/>
                    </a:lnL>
                    <a:lnR>
                      <a:noFill/>
                    </a:lnR>
                    <a:lnT>
                      <a:noFill/>
                    </a:lnT>
                    <a:lnB>
                      <a:noFill/>
                    </a:lnB>
                  </a:tcPr>
                </a:tc>
              </a:tr>
              <a:tr h="322729">
                <a:tc>
                  <a:txBody>
                    <a:bodyPr/>
                    <a:lstStyle/>
                    <a:p>
                      <a:pPr>
                        <a:defRPr sz="1100" b="0">
                          <a:solidFill>
                            <a:srgbClr val="000000"/>
                          </a:solidFill>
                          <a:latin typeface="Poppins"/>
                        </a:defRPr>
                      </a:pPr>
                      <a:r>
                        <a:t>                    12.2.3. Spain</a:t>
                      </a:r>
                    </a:p>
                  </a:txBody>
                  <a:tcPr>
                    <a:noFill/>
                    <a:lnL>
                      <a:noFill/>
                    </a:lnL>
                    <a:lnR>
                      <a:noFill/>
                    </a:lnR>
                    <a:lnT>
                      <a:noFill/>
                    </a:lnT>
                    <a:lnB>
                      <a:noFill/>
                    </a:lnB>
                  </a:tcPr>
                </a:tc>
                <a:tc>
                  <a:txBody>
                    <a:bodyPr/>
                    <a:lstStyle/>
                    <a:p>
                      <a:pPr>
                        <a:defRPr sz="1100" b="0">
                          <a:solidFill>
                            <a:srgbClr val="000000"/>
                          </a:solidFill>
                          <a:latin typeface="Poppins"/>
                        </a:defRPr>
                      </a:pPr>
                      <a:r>
                        <a:t>                    12.5.3. Rest of Middle East &amp; Africa</a:t>
                      </a:r>
                    </a:p>
                  </a:txBody>
                  <a:tcPr>
                    <a:noFill/>
                    <a:lnL>
                      <a:noFill/>
                    </a:lnL>
                    <a:lnR>
                      <a:noFill/>
                    </a:lnR>
                    <a:lnT>
                      <a:noFill/>
                    </a:lnT>
                    <a:lnB>
                      <a:noFill/>
                    </a:lnB>
                  </a:tcPr>
                </a:tc>
              </a:tr>
              <a:tr h="322729">
                <a:tc>
                  <a:txBody>
                    <a:bodyPr/>
                    <a:lstStyle/>
                    <a:p>
                      <a:pPr>
                        <a:defRPr sz="1100" b="0">
                          <a:solidFill>
                            <a:srgbClr val="000000"/>
                          </a:solidFill>
                          <a:latin typeface="Poppins"/>
                        </a:defRPr>
                      </a:pPr>
                      <a:r>
                        <a:t>                    12.2.4. France</a:t>
                      </a:r>
                    </a:p>
                  </a:txBody>
                  <a:tcPr>
                    <a:noFill/>
                    <a:lnL>
                      <a:noFill/>
                    </a:lnL>
                    <a:lnR>
                      <a:noFill/>
                    </a:lnR>
                    <a:lnT>
                      <a:noFill/>
                    </a:lnT>
                    <a:lnB>
                      <a:noFill/>
                    </a:lnB>
                  </a:tcPr>
                </a:tc>
                <a:tc>
                  <a:txBody>
                    <a:bodyPr/>
                    <a:lstStyle/>
                    <a:p>
                      <a:pPr>
                        <a:defRPr sz="1100" b="1">
                          <a:solidFill>
                            <a:srgbClr val="7030A0"/>
                          </a:solidFill>
                          <a:latin typeface="Poppins"/>
                        </a:defRPr>
                      </a:pPr>
                      <a:r>
                        <a:t>13. Competitive Landscape</a:t>
                      </a:r>
                    </a:p>
                  </a:txBody>
                  <a:tcPr>
                    <a:noFill/>
                    <a:lnL>
                      <a:noFill/>
                    </a:lnL>
                    <a:lnR>
                      <a:noFill/>
                    </a:lnR>
                    <a:lnT>
                      <a:noFill/>
                    </a:lnT>
                    <a:lnB>
                      <a:noFill/>
                    </a:lnB>
                  </a:tcPr>
                </a:tc>
              </a:tr>
              <a:tr h="322729">
                <a:tc>
                  <a:txBody>
                    <a:bodyPr/>
                    <a:lstStyle/>
                    <a:p>
                      <a:pPr>
                        <a:defRPr sz="1100" b="0">
                          <a:solidFill>
                            <a:srgbClr val="000000"/>
                          </a:solidFill>
                          <a:latin typeface="Poppins"/>
                        </a:defRPr>
                      </a:pPr>
                      <a:r>
                        <a:t>                    12.2.5. Italy</a:t>
                      </a:r>
                    </a:p>
                  </a:txBody>
                  <a:tcPr>
                    <a:noFill/>
                    <a:lnL>
                      <a:noFill/>
                    </a:lnL>
                    <a:lnR>
                      <a:noFill/>
                    </a:lnR>
                    <a:lnT>
                      <a:noFill/>
                    </a:lnT>
                    <a:lnB>
                      <a:noFill/>
                    </a:lnB>
                  </a:tcPr>
                </a:tc>
                <a:tc>
                  <a:txBody>
                    <a:bodyPr/>
                    <a:lstStyle/>
                    <a:p>
                      <a:pPr>
                        <a:defRPr sz="1100" b="0">
                          <a:solidFill>
                            <a:srgbClr val="000000"/>
                          </a:solidFill>
                          <a:latin typeface="Poppins"/>
                        </a:defRPr>
                      </a:pPr>
                      <a:r>
                        <a:t>          13.1. Competitive Dashboard</a:t>
                      </a:r>
                    </a:p>
                  </a:txBody>
                  <a:tcPr>
                    <a:noFill/>
                    <a:lnL>
                      <a:noFill/>
                    </a:lnL>
                    <a:lnR>
                      <a:noFill/>
                    </a:lnR>
                    <a:lnT>
                      <a:noFill/>
                    </a:lnT>
                    <a:lnB>
                      <a:noFill/>
                    </a:lnB>
                  </a:tcPr>
                </a:tc>
              </a:tr>
              <a:tr h="322729">
                <a:tc>
                  <a:txBody>
                    <a:bodyPr/>
                    <a:lstStyle/>
                    <a:p>
                      <a:pPr>
                        <a:defRPr sz="1100" b="0">
                          <a:solidFill>
                            <a:srgbClr val="000000"/>
                          </a:solidFill>
                          <a:latin typeface="Poppins"/>
                        </a:defRPr>
                      </a:pPr>
                      <a:r>
                        <a:t>                    12.2.6. Rest of Europe</a:t>
                      </a:r>
                    </a:p>
                  </a:txBody>
                  <a:tcPr>
                    <a:noFill/>
                    <a:lnL>
                      <a:noFill/>
                    </a:lnL>
                    <a:lnR>
                      <a:noFill/>
                    </a:lnR>
                    <a:lnT>
                      <a:noFill/>
                    </a:lnT>
                    <a:lnB>
                      <a:noFill/>
                    </a:lnB>
                  </a:tcPr>
                </a:tc>
                <a:tc>
                  <a:txBody>
                    <a:bodyPr/>
                    <a:lstStyle/>
                    <a:p>
                      <a:pPr>
                        <a:defRPr sz="1100" b="0">
                          <a:solidFill>
                            <a:srgbClr val="000000"/>
                          </a:solidFill>
                          <a:latin typeface="Poppins"/>
                        </a:defRPr>
                      </a:pPr>
                      <a:r>
                        <a:t>          13.2. Market Positioning of Key Players, 2024</a:t>
                      </a:r>
                    </a:p>
                  </a:txBody>
                  <a:tcPr>
                    <a:noFill/>
                    <a:lnL>
                      <a:noFill/>
                    </a:lnL>
                    <a:lnR>
                      <a:noFill/>
                    </a:lnR>
                    <a:lnT>
                      <a:noFill/>
                    </a:lnT>
                    <a:lnB>
                      <a:noFill/>
                    </a:lnB>
                  </a:tcPr>
                </a:tc>
              </a:tr>
              <a:tr h="322729">
                <a:tc>
                  <a:txBody>
                    <a:bodyPr/>
                    <a:lstStyle/>
                    <a:p>
                      <a:pPr>
                        <a:defRPr sz="1100" b="0">
                          <a:solidFill>
                            <a:srgbClr val="000000"/>
                          </a:solidFill>
                          <a:latin typeface="Poppins"/>
                        </a:defRPr>
                      </a:pPr>
                      <a:r>
                        <a:t>          12.3. Asia-Pacific (By Vehicle Type, By Autonomous Level, By Component, By Service, By Application, By Region)</a:t>
                      </a:r>
                    </a:p>
                  </a:txBody>
                  <a:tcPr>
                    <a:noFill/>
                    <a:lnL>
                      <a:noFill/>
                    </a:lnL>
                    <a:lnR>
                      <a:noFill/>
                    </a:lnR>
                    <a:lnT>
                      <a:noFill/>
                    </a:lnT>
                    <a:lnB>
                      <a:noFill/>
                    </a:lnB>
                  </a:tcPr>
                </a:tc>
                <a:tc>
                  <a:txBody>
                    <a:bodyPr/>
                    <a:lstStyle/>
                    <a:p>
                      <a:pPr>
                        <a:defRPr sz="1100" b="0">
                          <a:solidFill>
                            <a:srgbClr val="000000"/>
                          </a:solidFill>
                          <a:latin typeface="Poppins"/>
                        </a:defRPr>
                      </a:pPr>
                      <a:r>
                        <a:t>          13.3. Strategies Adopted by Key Market Players</a:t>
                      </a:r>
                    </a:p>
                  </a:txBody>
                  <a:tcPr>
                    <a:noFill/>
                    <a:lnL>
                      <a:noFill/>
                    </a:lnL>
                    <a:lnR>
                      <a:noFill/>
                    </a:lnR>
                    <a:lnT>
                      <a:noFill/>
                    </a:lnT>
                    <a:lnB>
                      <a:noFill/>
                    </a:lnB>
                  </a:tcPr>
                </a:tc>
              </a:tr>
              <a:tr h="322729">
                <a:tc>
                  <a:txBody>
                    <a:bodyPr/>
                    <a:lstStyle/>
                    <a:p>
                      <a:pPr>
                        <a:defRPr sz="1100" b="0">
                          <a:solidFill>
                            <a:srgbClr val="000000"/>
                          </a:solidFill>
                          <a:latin typeface="Poppins"/>
                        </a:defRPr>
                      </a:pPr>
                      <a:r>
                        <a:t>                    12.3.1. China</a:t>
                      </a:r>
                    </a:p>
                  </a:txBody>
                  <a:tcPr>
                    <a:noFill/>
                    <a:lnL>
                      <a:noFill/>
                    </a:lnL>
                    <a:lnR>
                      <a:noFill/>
                    </a:lnR>
                    <a:lnT>
                      <a:noFill/>
                    </a:lnT>
                    <a:lnB>
                      <a:noFill/>
                    </a:lnB>
                  </a:tcPr>
                </a:tc>
                <a:tc>
                  <a:txBody>
                    <a:bodyPr/>
                    <a:lstStyle/>
                    <a:p>
                      <a:pPr>
                        <a:defRPr sz="1100" b="0">
                          <a:solidFill>
                            <a:srgbClr val="000000"/>
                          </a:solidFill>
                          <a:latin typeface="Poppins"/>
                        </a:defRPr>
                      </a:pPr>
                      <a:r>
                        <a:t>          13.4. Recent Developments in the Market</a:t>
                      </a:r>
                    </a:p>
                  </a:txBody>
                  <a:tcPr>
                    <a:noFill/>
                    <a:lnL>
                      <a:noFill/>
                    </a:lnL>
                    <a:lnR>
                      <a:noFill/>
                    </a:lnR>
                    <a:lnT>
                      <a:noFill/>
                    </a:lnT>
                    <a:lnB>
                      <a:noFill/>
                    </a:lnB>
                  </a:tcPr>
                </a:tc>
              </a:tr>
              <a:tr h="322729">
                <a:tc>
                  <a:txBody>
                    <a:bodyPr/>
                    <a:lstStyle/>
                    <a:p>
                      <a:pPr>
                        <a:defRPr sz="1100" b="0">
                          <a:solidFill>
                            <a:srgbClr val="000000"/>
                          </a:solidFill>
                          <a:latin typeface="Poppins"/>
                        </a:defRPr>
                      </a:pPr>
                      <a:r>
                        <a:t>                    12.3.2. India</a:t>
                      </a:r>
                    </a:p>
                  </a:txBody>
                  <a:tcPr>
                    <a:noFill/>
                    <a:lnL>
                      <a:noFill/>
                    </a:lnL>
                    <a:lnR>
                      <a:noFill/>
                    </a:lnR>
                    <a:lnT>
                      <a:noFill/>
                    </a:lnT>
                    <a:lnB>
                      <a:noFill/>
                    </a:lnB>
                  </a:tcPr>
                </a:tc>
                <a:tc>
                  <a:txBody>
                    <a:bodyPr/>
                    <a:lstStyle/>
                    <a:p>
                      <a:pPr>
                        <a:defRPr sz="1100" b="0">
                          <a:solidFill>
                            <a:srgbClr val="000000"/>
                          </a:solidFill>
                          <a:latin typeface="Poppins"/>
                        </a:defRPr>
                      </a:pPr>
                      <a:r>
                        <a:t>          13.5. Company Market Share Analysis, 2024</a:t>
                      </a:r>
                    </a:p>
                  </a:txBody>
                  <a:tcPr>
                    <a:noFill/>
                    <a:lnL>
                      <a:noFill/>
                    </a:lnL>
                    <a:lnR>
                      <a:noFill/>
                    </a:lnR>
                    <a:lnT>
                      <a:noFill/>
                    </a:lnT>
                    <a:lnB>
                      <a:noFill/>
                    </a:lnB>
                  </a:tcPr>
                </a:tc>
              </a:tr>
              <a:tr h="322729">
                <a:tc>
                  <a:txBody>
                    <a:bodyPr/>
                    <a:lstStyle/>
                    <a:p>
                      <a:pPr>
                        <a:defRPr sz="1100" b="0">
                          <a:solidFill>
                            <a:srgbClr val="000000"/>
                          </a:solidFill>
                          <a:latin typeface="Poppins"/>
                        </a:defRPr>
                      </a:pPr>
                      <a:r>
                        <a:t>                    12.3.3. Japan</a:t>
                      </a:r>
                    </a:p>
                  </a:txBody>
                  <a:tcPr>
                    <a:noFill/>
                    <a:lnL>
                      <a:noFill/>
                    </a:lnL>
                    <a:lnR>
                      <a:noFill/>
                    </a:lnR>
                    <a:lnT>
                      <a:noFill/>
                    </a:lnT>
                    <a:lnB>
                      <a:noFill/>
                    </a:lnB>
                  </a:tcPr>
                </a:tc>
                <a:tc>
                  <a:txBody>
                    <a:bodyPr/>
                    <a:lstStyle/>
                    <a:p>
                      <a:pPr>
                        <a:defRPr sz="1100" b="1">
                          <a:solidFill>
                            <a:srgbClr val="7030A0"/>
                          </a:solidFill>
                          <a:latin typeface="Poppins"/>
                        </a:defRPr>
                      </a:pPr>
                      <a:r>
                        <a:t>14. Key Company Profiles</a:t>
                      </a:r>
                    </a:p>
                  </a:txBody>
                  <a:tcPr>
                    <a:noFill/>
                    <a:lnL>
                      <a:noFill/>
                    </a:lnL>
                    <a:lnR>
                      <a:noFill/>
                    </a:lnR>
                    <a:lnT>
                      <a:noFill/>
                    </a:lnT>
                    <a:lnB>
                      <a:noFill/>
                    </a:lnB>
                  </a:tcPr>
                </a:tc>
              </a:tr>
              <a:tr h="322729">
                <a:tc>
                  <a:txBody>
                    <a:bodyPr/>
                    <a:lstStyle/>
                    <a:p>
                      <a:pPr>
                        <a:defRPr sz="1100" b="0">
                          <a:solidFill>
                            <a:srgbClr val="000000"/>
                          </a:solidFill>
                          <a:latin typeface="Poppins"/>
                        </a:defRPr>
                      </a:pPr>
                      <a:r>
                        <a:t>                    12.3.4. South Korea</a:t>
                      </a:r>
                    </a:p>
                  </a:txBody>
                  <a:tcPr>
                    <a:noFill/>
                    <a:lnL>
                      <a:noFill/>
                    </a:lnL>
                    <a:lnR>
                      <a:noFill/>
                    </a:lnR>
                    <a:lnT>
                      <a:noFill/>
                    </a:lnT>
                    <a:lnB>
                      <a:noFill/>
                    </a:lnB>
                  </a:tcPr>
                </a:tc>
                <a:tc>
                  <a:txBody>
                    <a:bodyPr/>
                    <a:lstStyle/>
                    <a:p>
                      <a:pPr>
                        <a:defRPr sz="1100" b="0">
                          <a:solidFill>
                            <a:srgbClr val="000000"/>
                          </a:solidFill>
                          <a:latin typeface="Poppins"/>
                        </a:defRPr>
                      </a:pPr>
                      <a:r>
                        <a:t>          14.1. Apple Inc.</a:t>
                      </a:r>
                    </a:p>
                  </a:txBody>
                  <a:tcPr>
                    <a:noFill/>
                    <a:lnL>
                      <a:noFill/>
                    </a:lnL>
                    <a:lnR>
                      <a:noFill/>
                    </a:lnR>
                    <a:lnT>
                      <a:noFill/>
                    </a:lnT>
                    <a:lnB>
                      <a:noFill/>
                    </a:lnB>
                  </a:tcPr>
                </a:tc>
              </a:tr>
              <a:tr h="322736">
                <a:tc>
                  <a:txBody>
                    <a:bodyPr/>
                    <a:lstStyle/>
                    <a:p>
                      <a:pPr>
                        <a:defRPr sz="1100" b="0">
                          <a:solidFill>
                            <a:srgbClr val="000000"/>
                          </a:solidFill>
                          <a:latin typeface="Poppins"/>
                        </a:defRPr>
                      </a:pPr>
                      <a:r>
                        <a:t>                    12.3.5. Rest of Asia Pacific</a:t>
                      </a:r>
                    </a:p>
                  </a:txBody>
                  <a:tcPr>
                    <a:noFill/>
                    <a:lnL>
                      <a:noFill/>
                    </a:lnL>
                    <a:lnR>
                      <a:noFill/>
                    </a:lnR>
                    <a:lnT>
                      <a:noFill/>
                    </a:lnT>
                    <a:lnB>
                      <a:noFill/>
                    </a:lnB>
                  </a:tcPr>
                </a:tc>
                <a:tc>
                  <a:txBody>
                    <a:bodyPr/>
                    <a:lstStyle/>
                    <a:p>
                      <a:pPr>
                        <a:defRPr sz="1100" b="0">
                          <a:solidFill>
                            <a:srgbClr val="000000"/>
                          </a:solidFill>
                          <a:latin typeface="Poppins"/>
                        </a:defRPr>
                      </a:pPr>
                      <a:r>
                        <a:t>                    14.1.1. Company Overview</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14.1.2. Product Portfolio Overview</a:t>
                      </a:r>
                    </a:p>
                  </a:txBody>
                  <a:tcPr>
                    <a:noFill/>
                    <a:lnL>
                      <a:noFill/>
                    </a:lnL>
                    <a:lnR>
                      <a:noFill/>
                    </a:lnR>
                    <a:lnT>
                      <a:noFill/>
                    </a:lnT>
                    <a:lnB>
                      <a:noFill/>
                    </a:lnB>
                  </a:tcPr>
                </a:tc>
                <a:tc>
                  <a:txBody>
                    <a:bodyPr/>
                    <a:lstStyle/>
                    <a:p>
                      <a:pPr>
                        <a:defRPr sz="1100" b="0">
                          <a:solidFill>
                            <a:srgbClr val="000000"/>
                          </a:solidFill>
                          <a:latin typeface="Poppins"/>
                        </a:defRPr>
                      </a:pPr>
                      <a:r>
                        <a:t>          14.15. Tesla Inc.</a:t>
                      </a:r>
                    </a:p>
                  </a:txBody>
                  <a:tcPr>
                    <a:noFill/>
                    <a:lnL>
                      <a:noFill/>
                    </a:lnL>
                    <a:lnR>
                      <a:noFill/>
                    </a:lnR>
                    <a:lnT>
                      <a:noFill/>
                    </a:lnT>
                    <a:lnB>
                      <a:noFill/>
                    </a:lnB>
                  </a:tcPr>
                </a:tc>
              </a:tr>
              <a:tr h="322729">
                <a:tc>
                  <a:txBody>
                    <a:bodyPr/>
                    <a:lstStyle/>
                    <a:p>
                      <a:pPr>
                        <a:defRPr sz="1100" b="0">
                          <a:solidFill>
                            <a:srgbClr val="000000"/>
                          </a:solidFill>
                          <a:latin typeface="Poppins"/>
                        </a:defRPr>
                      </a:pPr>
                      <a:r>
                        <a:t>                    14.1.3. Financial Overview</a:t>
                      </a:r>
                    </a:p>
                  </a:txBody>
                  <a:tcPr>
                    <a:noFill/>
                    <a:lnL>
                      <a:noFill/>
                    </a:lnL>
                    <a:lnR>
                      <a:noFill/>
                    </a:lnR>
                    <a:lnT>
                      <a:noFill/>
                    </a:lnT>
                    <a:lnB>
                      <a:noFill/>
                    </a:lnB>
                  </a:tcPr>
                </a:tc>
                <a:tc>
                  <a:txBody>
                    <a:bodyPr/>
                    <a:lstStyle/>
                    <a:p>
                      <a:pPr>
                        <a:defRPr sz="1100" b="0">
                          <a:solidFill>
                            <a:srgbClr val="000000"/>
                          </a:solidFill>
                          <a:latin typeface="Poppins"/>
                        </a:defRPr>
                      </a:pPr>
                      <a:r>
                        <a:t>          14.16. Apple Inc.</a:t>
                      </a:r>
                    </a:p>
                  </a:txBody>
                  <a:tcPr>
                    <a:noFill/>
                    <a:lnL>
                      <a:noFill/>
                    </a:lnL>
                    <a:lnR>
                      <a:noFill/>
                    </a:lnR>
                    <a:lnT>
                      <a:noFill/>
                    </a:lnT>
                    <a:lnB>
                      <a:noFill/>
                    </a:lnB>
                  </a:tcPr>
                </a:tc>
              </a:tr>
              <a:tr h="322729">
                <a:tc>
                  <a:txBody>
                    <a:bodyPr/>
                    <a:lstStyle/>
                    <a:p>
                      <a:pPr>
                        <a:defRPr sz="1100" b="0">
                          <a:solidFill>
                            <a:srgbClr val="000000"/>
                          </a:solidFill>
                          <a:latin typeface="Poppins"/>
                        </a:defRPr>
                      </a:pPr>
                      <a:r>
                        <a:t>                    14.1.4. Key Developments</a:t>
                      </a:r>
                    </a:p>
                  </a:txBody>
                  <a:tcPr>
                    <a:noFill/>
                    <a:lnL>
                      <a:noFill/>
                    </a:lnL>
                    <a:lnR>
                      <a:noFill/>
                    </a:lnR>
                    <a:lnT>
                      <a:noFill/>
                    </a:lnT>
                    <a:lnB>
                      <a:noFill/>
                    </a:lnB>
                  </a:tcPr>
                </a:tc>
                <a:tc>
                  <a:txBody>
                    <a:bodyPr/>
                    <a:lstStyle/>
                    <a:p>
                      <a:pPr>
                        <a:defRPr sz="1100" b="0">
                          <a:solidFill>
                            <a:srgbClr val="000000"/>
                          </a:solidFill>
                          <a:latin typeface="Poppins"/>
                        </a:defRPr>
                      </a:pPr>
                      <a:r>
                        <a:t>          14.17. Microsoft Corporation</a:t>
                      </a:r>
                    </a:p>
                  </a:txBody>
                  <a:tcPr>
                    <a:noFill/>
                    <a:lnL>
                      <a:noFill/>
                    </a:lnL>
                    <a:lnR>
                      <a:noFill/>
                    </a:lnR>
                    <a:lnT>
                      <a:noFill/>
                    </a:lnT>
                    <a:lnB>
                      <a:noFill/>
                    </a:lnB>
                  </a:tcPr>
                </a:tc>
              </a:tr>
              <a:tr h="322729">
                <a:tc>
                  <a:txBody>
                    <a:bodyPr/>
                    <a:lstStyle/>
                    <a:p>
                      <a:pPr>
                        <a:defRPr sz="900" b="0">
                          <a:solidFill>
                            <a:srgbClr val="000000"/>
                          </a:solidFill>
                          <a:latin typeface="P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pPr>
                        <a:defRPr sz="1100" b="0">
                          <a:solidFill>
                            <a:srgbClr val="000000"/>
                          </a:solidFill>
                          <a:latin typeface="Poppins"/>
                        </a:defRPr>
                      </a:pPr>
                      <a:r>
                        <a:t>          14.18. Alphabet Inc.</a:t>
                      </a:r>
                    </a:p>
                  </a:txBody>
                  <a:tcPr>
                    <a:noFill/>
                    <a:lnL>
                      <a:noFill/>
                    </a:lnL>
                    <a:lnR>
                      <a:noFill/>
                    </a:lnR>
                    <a:lnT>
                      <a:noFill/>
                    </a:lnT>
                    <a:lnB>
                      <a:noFill/>
                    </a:lnB>
                  </a:tcPr>
                </a:tc>
              </a:tr>
              <a:tr h="322729">
                <a:tc>
                  <a:txBody>
                    <a:bodyPr/>
                    <a:lstStyle/>
                    <a:p>
                      <a:pPr>
                        <a:defRPr sz="1100" b="0">
                          <a:solidFill>
                            <a:srgbClr val="000000"/>
                          </a:solidFill>
                          <a:latin typeface="Poppins"/>
                        </a:defRPr>
                      </a:pPr>
                      <a:r>
                        <a:t>          14.2. Microsoft Corporation</a:t>
                      </a:r>
                    </a:p>
                  </a:txBody>
                  <a:tcPr>
                    <a:noFill/>
                    <a:lnL>
                      <a:noFill/>
                    </a:lnL>
                    <a:lnR>
                      <a:noFill/>
                    </a:lnR>
                    <a:lnT>
                      <a:noFill/>
                    </a:lnT>
                    <a:lnB>
                      <a:noFill/>
                    </a:lnB>
                  </a:tcPr>
                </a:tc>
                <a:tc>
                  <a:txBody>
                    <a:bodyPr/>
                    <a:lstStyle/>
                    <a:p>
                      <a:pPr>
                        <a:defRPr sz="1100" b="0">
                          <a:solidFill>
                            <a:srgbClr val="000000"/>
                          </a:solidFill>
                          <a:latin typeface="Poppins"/>
                        </a:defRPr>
                      </a:pPr>
                      <a:r>
                        <a:t>          14.19. Amazon.com Inc.</a:t>
                      </a:r>
                    </a:p>
                  </a:txBody>
                  <a:tcPr>
                    <a:noFill/>
                    <a:lnL>
                      <a:noFill/>
                    </a:lnL>
                    <a:lnR>
                      <a:noFill/>
                    </a:lnR>
                    <a:lnT>
                      <a:noFill/>
                    </a:lnT>
                    <a:lnB>
                      <a:noFill/>
                    </a:lnB>
                  </a:tcPr>
                </a:tc>
              </a:tr>
              <a:tr h="322729">
                <a:tc>
                  <a:txBody>
                    <a:bodyPr/>
                    <a:lstStyle/>
                    <a:p>
                      <a:pPr>
                        <a:defRPr sz="1100" b="0">
                          <a:solidFill>
                            <a:srgbClr val="000000"/>
                          </a:solidFill>
                          <a:latin typeface="Poppins"/>
                        </a:defRPr>
                      </a:pPr>
                      <a:r>
                        <a:t>          14.3. Alphabet Inc.</a:t>
                      </a:r>
                    </a:p>
                  </a:txBody>
                  <a:tcPr>
                    <a:noFill/>
                    <a:lnL>
                      <a:noFill/>
                    </a:lnL>
                    <a:lnR>
                      <a:noFill/>
                    </a:lnR>
                    <a:lnT>
                      <a:noFill/>
                    </a:lnT>
                    <a:lnB>
                      <a:noFill/>
                    </a:lnB>
                  </a:tcPr>
                </a:tc>
                <a:tc>
                  <a:txBody>
                    <a:bodyPr/>
                    <a:lstStyle/>
                    <a:p>
                      <a:pPr>
                        <a:defRPr sz="1100" b="0">
                          <a:solidFill>
                            <a:srgbClr val="000000"/>
                          </a:solidFill>
                          <a:latin typeface="Poppins"/>
                        </a:defRPr>
                      </a:pPr>
                      <a:r>
                        <a:t>          14.20. Tesla Inc.</a:t>
                      </a:r>
                    </a:p>
                  </a:txBody>
                  <a:tcPr>
                    <a:noFill/>
                    <a:lnL>
                      <a:noFill/>
                    </a:lnL>
                    <a:lnR>
                      <a:noFill/>
                    </a:lnR>
                    <a:lnT>
                      <a:noFill/>
                    </a:lnT>
                    <a:lnB>
                      <a:noFill/>
                    </a:lnB>
                  </a:tcPr>
                </a:tc>
              </a:tr>
              <a:tr h="322729">
                <a:tc>
                  <a:txBody>
                    <a:bodyPr/>
                    <a:lstStyle/>
                    <a:p>
                      <a:pPr>
                        <a:defRPr sz="1100" b="0">
                          <a:solidFill>
                            <a:srgbClr val="000000"/>
                          </a:solidFill>
                          <a:latin typeface="Poppins"/>
                        </a:defRPr>
                      </a:pPr>
                      <a:r>
                        <a:t>          14.4. Amazon.com Inc.</a:t>
                      </a:r>
                    </a:p>
                  </a:txBody>
                  <a:tcPr>
                    <a:noFill/>
                    <a:lnL>
                      <a:noFill/>
                    </a:lnL>
                    <a:lnR>
                      <a:noFill/>
                    </a:lnR>
                    <a:lnT>
                      <a:noFill/>
                    </a:lnT>
                    <a:lnB>
                      <a:noFill/>
                    </a:lnB>
                  </a:tcPr>
                </a:tc>
                <a:tc>
                  <a:txBody>
                    <a:bodyPr/>
                    <a:lstStyle/>
                    <a:p>
                      <a:pPr>
                        <a:defRPr sz="900" b="0">
                          <a:solidFill>
                            <a:srgbClr val="000000"/>
                          </a:solidFill>
                          <a:latin typeface="Poppins"/>
                        </a:defRPr>
                      </a:pPr>
                      <a:r>
                        <a:t>Note : The list of companies mentioned are for indication purpose and are subject to change over the due course of the research</a:t>
                      </a:r>
                    </a:p>
                  </a:txBody>
                  <a:tcPr>
                    <a:noFill/>
                    <a:lnL>
                      <a:noFill/>
                    </a:lnL>
                    <a:lnR>
                      <a:noFill/>
                    </a:lnR>
                    <a:lnT>
                      <a:noFill/>
                    </a:lnT>
                    <a:lnB>
                      <a:noFill/>
                    </a:lnB>
                  </a:tcPr>
                </a:tc>
              </a:tr>
              <a:tr h="322729">
                <a:tc>
                  <a:txBody>
                    <a:bodyPr/>
                    <a:lstStyle/>
                    <a:p>
                      <a:pPr>
                        <a:defRPr sz="1100" b="0">
                          <a:solidFill>
                            <a:srgbClr val="000000"/>
                          </a:solidFill>
                          <a:latin typeface="Poppins"/>
                        </a:defRPr>
                      </a:pPr>
                      <a:r>
                        <a:t>          14.5. Tesla Inc.</a:t>
                      </a:r>
                    </a:p>
                  </a:txBody>
                  <a:tcPr>
                    <a:noFill/>
                    <a:lnL>
                      <a:noFill/>
                    </a:lnL>
                    <a:lnR>
                      <a:noFill/>
                    </a:lnR>
                    <a:lnT>
                      <a:noFill/>
                    </a:lnT>
                    <a:lnB>
                      <a:noFill/>
                    </a:lnB>
                  </a:tcPr>
                </a:tc>
                <a:tc>
                  <a:txBody>
                    <a:bodyPr/>
                    <a:lstStyle/>
                    <a:p>
                      <a:pPr>
                        <a:defRPr sz="1100" b="1">
                          <a:solidFill>
                            <a:srgbClr val="7030A0"/>
                          </a:solidFill>
                          <a:latin typeface="Poppins"/>
                        </a:defRPr>
                      </a:pPr>
                      <a:r>
                        <a:t>15. Conclusion &amp; Recommendation</a:t>
                      </a:r>
                    </a:p>
                  </a:txBody>
                  <a:tcPr>
                    <a:noFill/>
                    <a:lnL>
                      <a:noFill/>
                    </a:lnL>
                    <a:lnR>
                      <a:noFill/>
                    </a:lnR>
                    <a:lnT>
                      <a:noFill/>
                    </a:lnT>
                    <a:lnB>
                      <a:noFill/>
                    </a:lnB>
                  </a:tcPr>
                </a:tc>
              </a:tr>
              <a:tr h="322729">
                <a:tc>
                  <a:txBody>
                    <a:bodyPr/>
                    <a:lstStyle/>
                    <a:p>
                      <a:pPr>
                        <a:defRPr sz="1100" b="0">
                          <a:solidFill>
                            <a:srgbClr val="000000"/>
                          </a:solidFill>
                          <a:latin typeface="Poppins"/>
                        </a:defRPr>
                      </a:pPr>
                      <a:r>
                        <a:t>          14.6. Apple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14.7.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14.8. Alphabet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14.9. Amazon.com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14.10. Tesla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14.11. Apple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14.13. Alphabet Inc.</a:t>
                      </a:r>
                    </a:p>
                  </a:txBody>
                  <a:tcPr>
                    <a:noFill/>
                    <a:lnL>
                      <a:noFill/>
                    </a:lnL>
                    <a:lnR>
                      <a:noFill/>
                    </a:lnR>
                    <a:lnT>
                      <a:noFill/>
                    </a:lnT>
                    <a:lnB>
                      <a:noFill/>
                    </a:lnB>
                  </a:tcPr>
                </a:tc>
                <a:tc>
                  <a:txBody>
                    <a:bodyPr/>
                    <a:lstStyle/>
                    <a:p/>
                  </a:txBody>
                  <a:tcPr>
                    <a:noFill/>
                    <a:lnL>
                      <a:noFill/>
                    </a:lnL>
                    <a:lnR>
                      <a:noFill/>
                    </a:lnR>
                    <a:lnT>
                      <a:noFill/>
                    </a:lnT>
                    <a:lnB>
                      <a:noFill/>
                    </a:lnB>
                  </a:tcPr>
                </a:tc>
              </a:tr>
              <a:tr h="322736">
                <a:tc>
                  <a:txBody>
                    <a:bodyPr/>
                    <a:lstStyle/>
                    <a:p>
                      <a:pPr>
                        <a:defRPr sz="1100" b="0">
                          <a:solidFill>
                            <a:srgbClr val="000000"/>
                          </a:solidFill>
                          <a:latin typeface="Poppins"/>
                        </a:defRPr>
                      </a:pPr>
                      <a:r>
                        <a:t>          14.14. Amazon.com Inc.</a:t>
                      </a:r>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14327</TotalTime>
  <Words>2493</Words>
  <Application>Microsoft Office PowerPoint</Application>
  <PresentationFormat>Widescreen</PresentationFormat>
  <Paragraphs>494</Paragraphs>
  <Slides>42</Slides>
  <Notes>13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42</vt:i4>
      </vt:variant>
    </vt:vector>
  </HeadingPairs>
  <TitlesOfParts>
    <vt:vector size="57"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DYNAMICS &amp; OUTLOOK </vt:lpstr>
      <vt:lpstr>MARKET DYNAMICS &amp; OUTLOOK </vt:lpstr>
      <vt:lpstr>MARKET DYNAMICS &amp; OUTLOOK : MARKET DRIVERS &amp; OPPORTUNITIES (1/X) </vt:lpstr>
      <vt:lpstr>MARKET DYNAMICS &amp; OUTLOOK : MARKET DRIVERS &amp; OPPORTUNITIES (2/X) </vt:lpstr>
      <vt:lpstr>MARKET DYNAMICS &amp; OUTLOOK : MARKET RESTRAINTS &amp; CHALLENGES [1/X]</vt:lpstr>
      <vt:lpstr>MARKET DYNAMICS &amp; OUTLOOK</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LANDSCAPE Competitive Dashboard Market Positioning of Key Players, 2024 Strategies Adopted By Key Market Players Recent Development  Market Share Analysis, 2024</vt:lpstr>
      <vt:lpstr>COMPETITIVE LANDSCAPE</vt:lpstr>
      <vt:lpstr>COMPETITIVE DASHBOARD</vt:lpstr>
      <vt:lpstr>COMPANY PROFILES</vt:lpstr>
      <vt:lpstr>{{company}} - COMPANY OVERVIEW</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131</cp:revision>
  <dcterms:created xsi:type="dcterms:W3CDTF">2024-08-12T13:13:25Z</dcterms:created>
  <dcterms:modified xsi:type="dcterms:W3CDTF">2025-09-18T16:14:32Z</dcterms:modified>
</cp:coreProperties>
</file>